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37" r:id="rId2"/>
    <p:sldId id="257" r:id="rId3"/>
    <p:sldId id="277" r:id="rId4"/>
    <p:sldId id="287" r:id="rId5"/>
    <p:sldId id="288" r:id="rId6"/>
    <p:sldId id="289" r:id="rId7"/>
    <p:sldId id="309" r:id="rId8"/>
    <p:sldId id="290" r:id="rId9"/>
    <p:sldId id="296" r:id="rId10"/>
    <p:sldId id="338" r:id="rId11"/>
    <p:sldId id="339" r:id="rId12"/>
    <p:sldId id="312" r:id="rId13"/>
    <p:sldId id="299" r:id="rId14"/>
    <p:sldId id="297" r:id="rId15"/>
    <p:sldId id="298" r:id="rId16"/>
    <p:sldId id="306" r:id="rId17"/>
    <p:sldId id="310"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8F214-7DFC-4F8B-9F95-8BDB02D4756C}" v="30" dt="2022-10-12T23:13:02.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2" y="17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2722C-8728-420E-A8D0-1106B996CCA1}"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70EEA-C591-43EA-9611-738819B4B7E0}" type="slidenum">
              <a:rPr lang="en-US" smtClean="0"/>
              <a:t>‹#›</a:t>
            </a:fld>
            <a:endParaRPr lang="en-US"/>
          </a:p>
        </p:txBody>
      </p:sp>
    </p:spTree>
    <p:extLst>
      <p:ext uri="{BB962C8B-B14F-4D97-AF65-F5344CB8AC3E}">
        <p14:creationId xmlns:p14="http://schemas.microsoft.com/office/powerpoint/2010/main" val="377290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784E9-8FF5-4F25-9795-ACEC52FF1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2E999C-BB31-4382-93A6-B00F76244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58C9EB-167E-49B7-B2C7-9B61101611F5}"/>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93A1F18A-8666-4B38-8D9A-BDBE60217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E3784-5EC0-47C4-8940-E21F8BECDC41}"/>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98357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2A2B-8FE8-4CC3-A817-4FDCDF4490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B2F23-08F0-4988-9EAA-E2DA7547E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6F79A-013E-43BE-9179-958ABC9FD0B4}"/>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E203B317-2199-4F89-890D-6A97A170F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F1881-492F-4588-A52D-DF3647A5674D}"/>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405255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42E5C-0539-472F-85B1-0C3FA9A16E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CD2998-FE9B-44A5-9E79-CC357BA18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43EED-3924-4F06-8BAE-A362E1E047F0}"/>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AE61533B-9491-4CF9-8776-96EAD3038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CE619-9EB8-450C-B35A-1C9319D32614}"/>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15268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ADC7-872E-4673-A20E-922C165F3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3BDBE-8246-4ECD-A438-C4BDEEECA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A8CE7-E195-45AF-B172-36BD7E11E224}"/>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1A0245FA-6873-4524-9480-782BD8DEC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5FD13-5C40-4080-B6F9-08FC287282E6}"/>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175773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9AE3-9AAC-4DF9-97CF-A9C55E489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675F5D-2196-4536-81DD-A0B5FFEDFE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733985-F1F2-4C59-BF8E-EC1C557F4BCD}"/>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B174AECA-C851-4842-84DD-0772B8ABE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2A721-DE5A-42FF-BAD8-A265A473ADC4}"/>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426265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CB67-A03C-4A03-A672-AF1B97D46D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B6354B-A8C4-4C14-9B1B-05573BFD6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E9CF0-0805-4C9D-9414-E2897B7F5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E248B6-6CCB-4AEA-B116-75F1CE8478DC}"/>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6" name="Footer Placeholder 5">
            <a:extLst>
              <a:ext uri="{FF2B5EF4-FFF2-40B4-BE49-F238E27FC236}">
                <a16:creationId xmlns:a16="http://schemas.microsoft.com/office/drawing/2014/main" id="{FCC1BD08-8F93-4F96-BB57-A0FCC10D6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CB919-6FEA-42C2-B67D-AB904F27EAD3}"/>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19970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F1B8-02F4-4612-A932-8861AA0F74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DE5EE2-10B9-4567-A2D4-3E47565508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484E52-8781-474E-AB85-EFB2B3B76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911A9-0D7B-49F8-929D-EEF70589B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942B8-95E8-4490-8258-92E4D6A9E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E61C4-C76A-4AD1-869C-69B4F1B14391}"/>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8" name="Footer Placeholder 7">
            <a:extLst>
              <a:ext uri="{FF2B5EF4-FFF2-40B4-BE49-F238E27FC236}">
                <a16:creationId xmlns:a16="http://schemas.microsoft.com/office/drawing/2014/main" id="{1A463E7B-89FC-41BC-871A-6FAF97B1E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D296E7-8D3D-44B5-A329-B07B01A23541}"/>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7194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F821-4F74-4309-BACB-DE52A908F5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9DC96B-CB5B-4192-A99F-4F761B256940}"/>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4" name="Footer Placeholder 3">
            <a:extLst>
              <a:ext uri="{FF2B5EF4-FFF2-40B4-BE49-F238E27FC236}">
                <a16:creationId xmlns:a16="http://schemas.microsoft.com/office/drawing/2014/main" id="{2B406C34-F192-479A-BF7D-032CDB1141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4AED60-A077-450B-8935-E7E9DD73EDBF}"/>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159957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3F1628-CB45-43B0-AB8C-1B1D61870AF8}"/>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3" name="Footer Placeholder 2">
            <a:extLst>
              <a:ext uri="{FF2B5EF4-FFF2-40B4-BE49-F238E27FC236}">
                <a16:creationId xmlns:a16="http://schemas.microsoft.com/office/drawing/2014/main" id="{4E1714DA-6916-4426-8D1F-13729C7D2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831CAE-CEF5-4AE2-B8BE-B8238BB2A7F2}"/>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21248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DDC2-95CD-4A6B-BC70-1B1D4AE40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68FD7-1949-44D1-83E9-A5978ABC1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C643-4669-469F-9248-4F451BFAB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21AC5-5624-4477-8B0B-274071F93DF1}"/>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6" name="Footer Placeholder 5">
            <a:extLst>
              <a:ext uri="{FF2B5EF4-FFF2-40B4-BE49-F238E27FC236}">
                <a16:creationId xmlns:a16="http://schemas.microsoft.com/office/drawing/2014/main" id="{829B998A-C202-4BFA-9561-9602BDFEA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A1493-457C-455D-89BE-389EEF489631}"/>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2785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B5FF-913F-4E30-B62E-0CE558B9B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0810DD-6A61-4FB2-9934-C090B760F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35C053-E822-4B5B-8272-73A30C33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7FDB8-3F6E-4D66-9DDB-4287FD46EA95}"/>
              </a:ext>
            </a:extLst>
          </p:cNvPr>
          <p:cNvSpPr>
            <a:spLocks noGrp="1"/>
          </p:cNvSpPr>
          <p:nvPr>
            <p:ph type="dt" sz="half" idx="10"/>
          </p:nvPr>
        </p:nvSpPr>
        <p:spPr/>
        <p:txBody>
          <a:bodyPr/>
          <a:lstStyle/>
          <a:p>
            <a:fld id="{9641322C-D63A-4219-93CE-7D842470E1A2}" type="datetimeFigureOut">
              <a:rPr lang="en-US" smtClean="0"/>
              <a:t>10/13/2022</a:t>
            </a:fld>
            <a:endParaRPr lang="en-US"/>
          </a:p>
        </p:txBody>
      </p:sp>
      <p:sp>
        <p:nvSpPr>
          <p:cNvPr id="6" name="Footer Placeholder 5">
            <a:extLst>
              <a:ext uri="{FF2B5EF4-FFF2-40B4-BE49-F238E27FC236}">
                <a16:creationId xmlns:a16="http://schemas.microsoft.com/office/drawing/2014/main" id="{A6C6B24A-4101-439B-AE5A-61ADA1548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A78F7-565B-4C16-BCA0-A0B55EF4919C}"/>
              </a:ext>
            </a:extLst>
          </p:cNvPr>
          <p:cNvSpPr>
            <a:spLocks noGrp="1"/>
          </p:cNvSpPr>
          <p:nvPr>
            <p:ph type="sldNum" sz="quarter" idx="12"/>
          </p:nvPr>
        </p:nvSpPr>
        <p:spPr/>
        <p:txBody>
          <a:bodyPr/>
          <a:lstStyle/>
          <a:p>
            <a:fld id="{DEFCE44C-389C-485A-9D2D-6F54FBBDBA97}" type="slidenum">
              <a:rPr lang="en-US" smtClean="0"/>
              <a:t>‹#›</a:t>
            </a:fld>
            <a:endParaRPr lang="en-US"/>
          </a:p>
        </p:txBody>
      </p:sp>
    </p:spTree>
    <p:extLst>
      <p:ext uri="{BB962C8B-B14F-4D97-AF65-F5344CB8AC3E}">
        <p14:creationId xmlns:p14="http://schemas.microsoft.com/office/powerpoint/2010/main" val="28329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36E184-1473-4547-B717-DE916FDBB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5652E-E65C-4521-B623-8C36359AF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EFB8F-B4C6-4DAB-A91A-4E5106DF6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1322C-D63A-4219-93CE-7D842470E1A2}" type="datetimeFigureOut">
              <a:rPr lang="en-US" smtClean="0"/>
              <a:t>10/13/2022</a:t>
            </a:fld>
            <a:endParaRPr lang="en-US"/>
          </a:p>
        </p:txBody>
      </p:sp>
      <p:sp>
        <p:nvSpPr>
          <p:cNvPr id="5" name="Footer Placeholder 4">
            <a:extLst>
              <a:ext uri="{FF2B5EF4-FFF2-40B4-BE49-F238E27FC236}">
                <a16:creationId xmlns:a16="http://schemas.microsoft.com/office/drawing/2014/main" id="{11CE7799-9790-4274-A0E4-8D5E682C6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A49724-32F1-4834-B715-9EFC00758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CE44C-389C-485A-9D2D-6F54FBBDBA97}" type="slidenum">
              <a:rPr lang="en-US" smtClean="0"/>
              <a:t>‹#›</a:t>
            </a:fld>
            <a:endParaRPr lang="en-US"/>
          </a:p>
        </p:txBody>
      </p:sp>
    </p:spTree>
    <p:extLst>
      <p:ext uri="{BB962C8B-B14F-4D97-AF65-F5344CB8AC3E}">
        <p14:creationId xmlns:p14="http://schemas.microsoft.com/office/powerpoint/2010/main" val="252299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1FEF570-1A56-42B8-B219-AF32E43B2067}"/>
              </a:ext>
            </a:extLst>
          </p:cNvPr>
          <p:cNvSpPr txBox="1"/>
          <p:nvPr/>
        </p:nvSpPr>
        <p:spPr>
          <a:xfrm>
            <a:off x="1042733" y="3561357"/>
            <a:ext cx="10106527" cy="1631216"/>
          </a:xfrm>
          <a:prstGeom prst="rect">
            <a:avLst/>
          </a:prstGeom>
          <a:noFill/>
        </p:spPr>
        <p:txBody>
          <a:bodyPr wrap="square" rtlCol="0">
            <a:spAutoFit/>
          </a:bodyPr>
          <a:lstStyle/>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Abhishek Yadav (Doctoral Scholar)</a:t>
            </a:r>
          </a:p>
          <a:p>
            <a:pPr algn="ctr"/>
            <a:r>
              <a:rPr lang="en-US" sz="2000" dirty="0">
                <a:latin typeface="Times New Roman" panose="02020603050405020304" pitchFamily="18" charset="0"/>
                <a:cs typeface="Times New Roman" panose="02020603050405020304" pitchFamily="18" charset="0"/>
              </a:rPr>
              <a:t>Indian Institute of management, Kashipur, India</a:t>
            </a:r>
          </a:p>
          <a:p>
            <a:pPr algn="ctr"/>
            <a:r>
              <a:rPr lang="en-US" sz="2000" dirty="0">
                <a:latin typeface="Times New Roman" panose="02020603050405020304" pitchFamily="18" charset="0"/>
                <a:cs typeface="Times New Roman" panose="02020603050405020304" pitchFamily="18" charset="0"/>
              </a:rPr>
              <a:t>Dr. Somnath Chakrabarti, Ph.D.</a:t>
            </a:r>
          </a:p>
          <a:p>
            <a:pPr algn="ctr"/>
            <a:r>
              <a:rPr lang="en-US" sz="2000" dirty="0">
                <a:latin typeface="Times New Roman" panose="02020603050405020304" pitchFamily="18" charset="0"/>
                <a:cs typeface="Times New Roman" panose="02020603050405020304" pitchFamily="18" charset="0"/>
              </a:rPr>
              <a:t>Indian Institute of management, Kashipur, India  </a:t>
            </a:r>
          </a:p>
        </p:txBody>
      </p:sp>
      <p:sp>
        <p:nvSpPr>
          <p:cNvPr id="5" name="TextBox 4">
            <a:extLst>
              <a:ext uri="{FF2B5EF4-FFF2-40B4-BE49-F238E27FC236}">
                <a16:creationId xmlns:a16="http://schemas.microsoft.com/office/drawing/2014/main" id="{09DD0882-32F0-4C30-BAA1-34E253AB6EC3}"/>
              </a:ext>
            </a:extLst>
          </p:cNvPr>
          <p:cNvSpPr txBox="1"/>
          <p:nvPr/>
        </p:nvSpPr>
        <p:spPr>
          <a:xfrm>
            <a:off x="1042734" y="1665427"/>
            <a:ext cx="10106527" cy="1938992"/>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Brand hate: A systematic literature review and future research </a:t>
            </a:r>
          </a:p>
          <a:p>
            <a:pPr algn="ctr"/>
            <a:r>
              <a:rPr lang="en-US" sz="4000" b="1" dirty="0">
                <a:latin typeface="Times New Roman" panose="02020603050405020304" pitchFamily="18" charset="0"/>
                <a:cs typeface="Times New Roman" panose="02020603050405020304" pitchFamily="18" charset="0"/>
              </a:rPr>
              <a:t>agenda</a:t>
            </a:r>
          </a:p>
        </p:txBody>
      </p:sp>
      <p:sp>
        <p:nvSpPr>
          <p:cNvPr id="2" name="TextBox 1">
            <a:extLst>
              <a:ext uri="{FF2B5EF4-FFF2-40B4-BE49-F238E27FC236}">
                <a16:creationId xmlns:a16="http://schemas.microsoft.com/office/drawing/2014/main" id="{CEC75A9D-0054-5D6F-31CF-C2EEA61D30CA}"/>
              </a:ext>
            </a:extLst>
          </p:cNvPr>
          <p:cNvSpPr txBox="1"/>
          <p:nvPr/>
        </p:nvSpPr>
        <p:spPr>
          <a:xfrm>
            <a:off x="3511190" y="6379595"/>
            <a:ext cx="5729468" cy="307777"/>
          </a:xfrm>
          <a:prstGeom prst="rect">
            <a:avLst/>
          </a:prstGeom>
          <a:noFill/>
        </p:spPr>
        <p:txBody>
          <a:bodyPr wrap="square" rtlCol="0">
            <a:spAutoFit/>
          </a:bodyPr>
          <a:lstStyle/>
          <a:p>
            <a:r>
              <a:rPr lang="en-GB" sz="1400" b="1" dirty="0">
                <a:effectLst>
                  <a:outerShdw blurRad="38100" dist="38100" dir="2700000" algn="tl">
                    <a:srgbClr val="000000">
                      <a:alpha val="43137"/>
                    </a:srgbClr>
                  </a:outerShdw>
                </a:effectLst>
                <a:latin typeface="Constantia" panose="02030602050306030303" pitchFamily="18" charset="0"/>
              </a:rPr>
              <a:t>7th International Consumer Brand Relationships Conference</a:t>
            </a:r>
            <a:endParaRPr lang="en-US" sz="1400" b="1" dirty="0">
              <a:effectLst>
                <a:outerShdw blurRad="38100" dist="38100" dir="2700000" algn="tl">
                  <a:srgbClr val="000000">
                    <a:alpha val="43137"/>
                  </a:srgbClr>
                </a:outerShdw>
              </a:effectLst>
              <a:latin typeface="Constantia" panose="02030602050306030303" pitchFamily="18" charset="0"/>
            </a:endParaRPr>
          </a:p>
        </p:txBody>
      </p:sp>
      <p:pic>
        <p:nvPicPr>
          <p:cNvPr id="3" name="Picture 2" descr="A picture containing text, clipart&#10;&#10;Description automatically generated">
            <a:extLst>
              <a:ext uri="{FF2B5EF4-FFF2-40B4-BE49-F238E27FC236}">
                <a16:creationId xmlns:a16="http://schemas.microsoft.com/office/drawing/2014/main" id="{57EA548C-5F2A-F4CF-E246-960C25F66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768" y="5334867"/>
            <a:ext cx="890455" cy="902434"/>
          </a:xfrm>
          <a:prstGeom prst="rect">
            <a:avLst/>
          </a:prstGeom>
        </p:spPr>
      </p:pic>
    </p:spTree>
    <p:extLst>
      <p:ext uri="{BB962C8B-B14F-4D97-AF65-F5344CB8AC3E}">
        <p14:creationId xmlns:p14="http://schemas.microsoft.com/office/powerpoint/2010/main" val="80830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08912" cy="4436669"/>
          </a:xfrm>
        </p:spPr>
        <p:txBody>
          <a:bodyPr>
            <a:normAutofit/>
          </a:bodyPr>
          <a:lstStyle/>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10</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Overview</a:t>
            </a:r>
          </a:p>
        </p:txBody>
      </p:sp>
      <p:pic>
        <p:nvPicPr>
          <p:cNvPr id="12" name="Picture 11" descr="Chart&#10;&#10;Description automatically generated">
            <a:extLst>
              <a:ext uri="{FF2B5EF4-FFF2-40B4-BE49-F238E27FC236}">
                <a16:creationId xmlns:a16="http://schemas.microsoft.com/office/drawing/2014/main" id="{7EF5C895-806B-5381-F4B5-648DD55B5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812"/>
            <a:ext cx="12192000" cy="4952187"/>
          </a:xfrm>
          <a:prstGeom prst="rect">
            <a:avLst/>
          </a:prstGeom>
        </p:spPr>
      </p:pic>
      <p:sp>
        <p:nvSpPr>
          <p:cNvPr id="13" name="TextBox 12">
            <a:extLst>
              <a:ext uri="{FF2B5EF4-FFF2-40B4-BE49-F238E27FC236}">
                <a16:creationId xmlns:a16="http://schemas.microsoft.com/office/drawing/2014/main" id="{F709FE61-2689-53F5-47CA-7081B0359636}"/>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4" name="TextBox 13">
            <a:extLst>
              <a:ext uri="{FF2B5EF4-FFF2-40B4-BE49-F238E27FC236}">
                <a16:creationId xmlns:a16="http://schemas.microsoft.com/office/drawing/2014/main" id="{D133A782-0C05-65A7-EB50-1A004A17AAD9}"/>
              </a:ext>
            </a:extLst>
          </p:cNvPr>
          <p:cNvSpPr txBox="1"/>
          <p:nvPr/>
        </p:nvSpPr>
        <p:spPr>
          <a:xfrm>
            <a:off x="2471691" y="0"/>
            <a:ext cx="2219418"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Review of Literature</a:t>
            </a:r>
          </a:p>
        </p:txBody>
      </p:sp>
      <p:sp>
        <p:nvSpPr>
          <p:cNvPr id="16" name="TextBox 15">
            <a:extLst>
              <a:ext uri="{FF2B5EF4-FFF2-40B4-BE49-F238E27FC236}">
                <a16:creationId xmlns:a16="http://schemas.microsoft.com/office/drawing/2014/main" id="{C5009AAA-A14E-09A3-75B9-BD602AAF3CD8}"/>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7" name="TextBox 16">
            <a:extLst>
              <a:ext uri="{FF2B5EF4-FFF2-40B4-BE49-F238E27FC236}">
                <a16:creationId xmlns:a16="http://schemas.microsoft.com/office/drawing/2014/main" id="{9A282C63-46C3-1FFA-3C3D-003EA13B4988}"/>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8" name="TextBox 17">
            <a:extLst>
              <a:ext uri="{FF2B5EF4-FFF2-40B4-BE49-F238E27FC236}">
                <a16:creationId xmlns:a16="http://schemas.microsoft.com/office/drawing/2014/main" id="{E409DF6A-60DC-8932-CD85-83D8E4E7F425}"/>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21965699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08912" cy="4436669"/>
          </a:xfrm>
        </p:spPr>
        <p:txBody>
          <a:bodyPr>
            <a:normAutofit/>
          </a:bodyPr>
          <a:lstStyle/>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11</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4" y="1000736"/>
            <a:ext cx="11130376" cy="461665"/>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Overview</a:t>
            </a:r>
          </a:p>
        </p:txBody>
      </p:sp>
      <p:pic>
        <p:nvPicPr>
          <p:cNvPr id="13" name="Picture 12" descr="Table&#10;&#10;Description automatically generated">
            <a:extLst>
              <a:ext uri="{FF2B5EF4-FFF2-40B4-BE49-F238E27FC236}">
                <a16:creationId xmlns:a16="http://schemas.microsoft.com/office/drawing/2014/main" id="{22A18B41-D21C-5BDD-6E7D-2E5F252AA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42646"/>
            <a:ext cx="8313821" cy="5415354"/>
          </a:xfrm>
          <a:prstGeom prst="rect">
            <a:avLst/>
          </a:prstGeom>
        </p:spPr>
      </p:pic>
      <p:sp>
        <p:nvSpPr>
          <p:cNvPr id="14" name="TextBox 13">
            <a:extLst>
              <a:ext uri="{FF2B5EF4-FFF2-40B4-BE49-F238E27FC236}">
                <a16:creationId xmlns:a16="http://schemas.microsoft.com/office/drawing/2014/main" id="{E644C742-1A63-3597-0384-A7CFF975A8A3}"/>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6" name="TextBox 15">
            <a:extLst>
              <a:ext uri="{FF2B5EF4-FFF2-40B4-BE49-F238E27FC236}">
                <a16:creationId xmlns:a16="http://schemas.microsoft.com/office/drawing/2014/main" id="{6343C945-75E3-4836-E916-BF50B01E3818}"/>
              </a:ext>
            </a:extLst>
          </p:cNvPr>
          <p:cNvSpPr txBox="1"/>
          <p:nvPr/>
        </p:nvSpPr>
        <p:spPr>
          <a:xfrm>
            <a:off x="2471691" y="0"/>
            <a:ext cx="2219418"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Review of Literature</a:t>
            </a:r>
          </a:p>
        </p:txBody>
      </p:sp>
      <p:sp>
        <p:nvSpPr>
          <p:cNvPr id="17" name="TextBox 16">
            <a:extLst>
              <a:ext uri="{FF2B5EF4-FFF2-40B4-BE49-F238E27FC236}">
                <a16:creationId xmlns:a16="http://schemas.microsoft.com/office/drawing/2014/main" id="{E6434FF8-2B82-FCA1-3BA7-D69264346D84}"/>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8" name="TextBox 17">
            <a:extLst>
              <a:ext uri="{FF2B5EF4-FFF2-40B4-BE49-F238E27FC236}">
                <a16:creationId xmlns:a16="http://schemas.microsoft.com/office/drawing/2014/main" id="{E283B605-714A-58F7-9B5E-93E334D4733E}"/>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9" name="TextBox 18">
            <a:extLst>
              <a:ext uri="{FF2B5EF4-FFF2-40B4-BE49-F238E27FC236}">
                <a16:creationId xmlns:a16="http://schemas.microsoft.com/office/drawing/2014/main" id="{223E97C9-53FB-D687-CDD6-D27843FC2B63}"/>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27558784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08912" cy="4436669"/>
          </a:xfrm>
        </p:spPr>
        <p:txBody>
          <a:bodyPr>
            <a:normAutofit/>
          </a:bodyPr>
          <a:lstStyle/>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12</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4" y="984593"/>
            <a:ext cx="11130376" cy="400110"/>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Theoretical underpinnings</a:t>
            </a:r>
          </a:p>
        </p:txBody>
      </p:sp>
      <p:pic>
        <p:nvPicPr>
          <p:cNvPr id="13" name="Picture 12" descr="Table&#10;&#10;Description automatically generated">
            <a:extLst>
              <a:ext uri="{FF2B5EF4-FFF2-40B4-BE49-F238E27FC236}">
                <a16:creationId xmlns:a16="http://schemas.microsoft.com/office/drawing/2014/main" id="{B0B449BE-197A-AFE5-005D-FEE3F53E6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578" y="1384702"/>
            <a:ext cx="8638675" cy="5473297"/>
          </a:xfrm>
          <a:prstGeom prst="rect">
            <a:avLst/>
          </a:prstGeom>
        </p:spPr>
      </p:pic>
      <p:sp>
        <p:nvSpPr>
          <p:cNvPr id="14" name="TextBox 13">
            <a:extLst>
              <a:ext uri="{FF2B5EF4-FFF2-40B4-BE49-F238E27FC236}">
                <a16:creationId xmlns:a16="http://schemas.microsoft.com/office/drawing/2014/main" id="{8237FEE1-265F-CCFC-086C-2D8B8F5E662D}"/>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6" name="TextBox 15">
            <a:extLst>
              <a:ext uri="{FF2B5EF4-FFF2-40B4-BE49-F238E27FC236}">
                <a16:creationId xmlns:a16="http://schemas.microsoft.com/office/drawing/2014/main" id="{7846586C-84DF-AE75-3FE9-9BE1ACD31095}"/>
              </a:ext>
            </a:extLst>
          </p:cNvPr>
          <p:cNvSpPr txBox="1"/>
          <p:nvPr/>
        </p:nvSpPr>
        <p:spPr>
          <a:xfrm>
            <a:off x="2471691" y="0"/>
            <a:ext cx="2219418"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Review of Literature</a:t>
            </a:r>
          </a:p>
        </p:txBody>
      </p:sp>
      <p:sp>
        <p:nvSpPr>
          <p:cNvPr id="17" name="TextBox 16">
            <a:extLst>
              <a:ext uri="{FF2B5EF4-FFF2-40B4-BE49-F238E27FC236}">
                <a16:creationId xmlns:a16="http://schemas.microsoft.com/office/drawing/2014/main" id="{BE4B947C-7999-CAED-F888-4B3D26FCE328}"/>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8" name="TextBox 17">
            <a:extLst>
              <a:ext uri="{FF2B5EF4-FFF2-40B4-BE49-F238E27FC236}">
                <a16:creationId xmlns:a16="http://schemas.microsoft.com/office/drawing/2014/main" id="{ECCEA182-A421-1D63-BD0A-AD7E60C7D477}"/>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9" name="TextBox 18">
            <a:extLst>
              <a:ext uri="{FF2B5EF4-FFF2-40B4-BE49-F238E27FC236}">
                <a16:creationId xmlns:a16="http://schemas.microsoft.com/office/drawing/2014/main" id="{D36ECF92-CF6E-F5FC-2368-CF23A03A54D1}"/>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24558618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3" y="1949116"/>
            <a:ext cx="11130375" cy="4177364"/>
          </a:xfrm>
        </p:spPr>
        <p:txBody>
          <a:bodyPr>
            <a:normAutofit/>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Brand hate Stimuli:</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Individual level</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Brand Level</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Environmental </a:t>
            </a: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Brand hate emotion</a:t>
            </a: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Brand hate behavior</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Active </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Passive</a:t>
            </a:r>
          </a:p>
          <a:p>
            <a:pPr algn="just"/>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13</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Themes</a:t>
            </a:r>
          </a:p>
        </p:txBody>
      </p:sp>
      <p:pic>
        <p:nvPicPr>
          <p:cNvPr id="12" name="Picture 11" descr="Text&#10;&#10;Description automatically generated with low confidence">
            <a:extLst>
              <a:ext uri="{FF2B5EF4-FFF2-40B4-BE49-F238E27FC236}">
                <a16:creationId xmlns:a16="http://schemas.microsoft.com/office/drawing/2014/main" id="{BD0C75E4-39F1-FA16-FE39-5F0B9D7B3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197" y="2252837"/>
            <a:ext cx="5767137" cy="3402546"/>
          </a:xfrm>
          <a:prstGeom prst="rect">
            <a:avLst/>
          </a:prstGeom>
        </p:spPr>
      </p:pic>
      <p:sp>
        <p:nvSpPr>
          <p:cNvPr id="13" name="TextBox 12">
            <a:extLst>
              <a:ext uri="{FF2B5EF4-FFF2-40B4-BE49-F238E27FC236}">
                <a16:creationId xmlns:a16="http://schemas.microsoft.com/office/drawing/2014/main" id="{49E5BBF1-0F9B-D83C-3C0A-13079EBCD720}"/>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4" name="TextBox 13">
            <a:extLst>
              <a:ext uri="{FF2B5EF4-FFF2-40B4-BE49-F238E27FC236}">
                <a16:creationId xmlns:a16="http://schemas.microsoft.com/office/drawing/2014/main" id="{E81CF206-62E8-16E0-D06B-E0BB80C21B6D}"/>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Review of Literature</a:t>
            </a:r>
          </a:p>
        </p:txBody>
      </p:sp>
      <p:sp>
        <p:nvSpPr>
          <p:cNvPr id="16" name="TextBox 15">
            <a:extLst>
              <a:ext uri="{FF2B5EF4-FFF2-40B4-BE49-F238E27FC236}">
                <a16:creationId xmlns:a16="http://schemas.microsoft.com/office/drawing/2014/main" id="{FA97B6BA-816C-FA28-7A6F-E387334C43D7}"/>
              </a:ext>
            </a:extLst>
          </p:cNvPr>
          <p:cNvSpPr txBox="1"/>
          <p:nvPr/>
        </p:nvSpPr>
        <p:spPr>
          <a:xfrm>
            <a:off x="4377320" y="153"/>
            <a:ext cx="2477296"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Thematic Analysis</a:t>
            </a:r>
          </a:p>
        </p:txBody>
      </p:sp>
      <p:sp>
        <p:nvSpPr>
          <p:cNvPr id="17" name="TextBox 16">
            <a:extLst>
              <a:ext uri="{FF2B5EF4-FFF2-40B4-BE49-F238E27FC236}">
                <a16:creationId xmlns:a16="http://schemas.microsoft.com/office/drawing/2014/main" id="{516746D4-E3FE-0F2D-FAB9-85497ED9E529}"/>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8" name="TextBox 17">
            <a:extLst>
              <a:ext uri="{FF2B5EF4-FFF2-40B4-BE49-F238E27FC236}">
                <a16:creationId xmlns:a16="http://schemas.microsoft.com/office/drawing/2014/main" id="{A4AB21B5-DCD0-81C5-0E70-44781B3F73A9}"/>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20791088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80197" y="4809282"/>
            <a:ext cx="11645488" cy="1299304"/>
          </a:xfrm>
        </p:spPr>
        <p:txBody>
          <a:bodyPr>
            <a:normAutofit/>
          </a:bodyPr>
          <a:lstStyle/>
          <a:p>
            <a:pPr algn="just"/>
            <a:r>
              <a:rPr lang="en-US" sz="1800" dirty="0">
                <a:latin typeface="Times New Roman" panose="02020603050405020304" pitchFamily="18" charset="0"/>
                <a:ea typeface="Calibri" panose="020F0502020204030204" pitchFamily="34" charset="0"/>
                <a:cs typeface="Times New Roman" panose="02020603050405020304" pitchFamily="18" charset="0"/>
              </a:rPr>
              <a:t>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esearchers have considered S-O-R framework as a comprehensive tool to understand customers’ cognitive and affective states and their subsequent behavior due to interaction with market stimuli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(Buxbaum, 2016; Mehrabian and Russell. 1974; Vieira, 2013).</a:t>
            </a:r>
          </a:p>
          <a:p>
            <a:pPr algn="just"/>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14</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Stimuli-Organism-Response (SOR) framework</a:t>
            </a:r>
          </a:p>
        </p:txBody>
      </p:sp>
      <p:pic>
        <p:nvPicPr>
          <p:cNvPr id="14" name="Picture 13" descr="Table&#10;&#10;Description automatically generated with medium confidence">
            <a:extLst>
              <a:ext uri="{FF2B5EF4-FFF2-40B4-BE49-F238E27FC236}">
                <a16:creationId xmlns:a16="http://schemas.microsoft.com/office/drawing/2014/main" id="{5BC4AEA9-D104-41D5-8396-235A11542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4816" y="2466918"/>
            <a:ext cx="8096250" cy="1781258"/>
          </a:xfrm>
          <a:prstGeom prst="rect">
            <a:avLst/>
          </a:prstGeom>
        </p:spPr>
      </p:pic>
      <p:sp>
        <p:nvSpPr>
          <p:cNvPr id="6" name="TextBox 5">
            <a:extLst>
              <a:ext uri="{FF2B5EF4-FFF2-40B4-BE49-F238E27FC236}">
                <a16:creationId xmlns:a16="http://schemas.microsoft.com/office/drawing/2014/main" id="{005CEA6F-143E-E577-82AB-8741792B2CCE}"/>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1B2517B6-C68A-28C9-0E33-A287D7A86DC2}"/>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Review of Literature</a:t>
            </a:r>
          </a:p>
        </p:txBody>
      </p:sp>
      <p:sp>
        <p:nvSpPr>
          <p:cNvPr id="13" name="TextBox 12">
            <a:extLst>
              <a:ext uri="{FF2B5EF4-FFF2-40B4-BE49-F238E27FC236}">
                <a16:creationId xmlns:a16="http://schemas.microsoft.com/office/drawing/2014/main" id="{9DD27345-6C14-90D0-2645-E4BE12F1805E}"/>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6" name="TextBox 15">
            <a:extLst>
              <a:ext uri="{FF2B5EF4-FFF2-40B4-BE49-F238E27FC236}">
                <a16:creationId xmlns:a16="http://schemas.microsoft.com/office/drawing/2014/main" id="{244345A9-A09F-4FB5-A649-26E767AA3AC1}"/>
              </a:ext>
            </a:extLst>
          </p:cNvPr>
          <p:cNvSpPr txBox="1"/>
          <p:nvPr/>
        </p:nvSpPr>
        <p:spPr>
          <a:xfrm>
            <a:off x="6287492" y="-21222"/>
            <a:ext cx="3056021"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Conceptual Framework</a:t>
            </a:r>
          </a:p>
        </p:txBody>
      </p:sp>
      <p:sp>
        <p:nvSpPr>
          <p:cNvPr id="17" name="TextBox 16">
            <a:extLst>
              <a:ext uri="{FF2B5EF4-FFF2-40B4-BE49-F238E27FC236}">
                <a16:creationId xmlns:a16="http://schemas.microsoft.com/office/drawing/2014/main" id="{5336A5E9-9C1E-3DE2-D295-B45ED2786A13}"/>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5885824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27200" cy="3354404"/>
          </a:xfrm>
        </p:spPr>
        <p:txBody>
          <a:bodyPr>
            <a:normAutofit/>
          </a:bodyPr>
          <a:lstStyle/>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Traditionally, S-O-R framework has been used in the context of store environment in which cues such as store lighting, color, smell etc. are considered as stimuli that influences the internal state of customers and subsequently their behavior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(e.g., Eroglu et al., 2001; Koo and Ju, 2010; Mehrabian and Russell, 1974</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But researchers have used S-O-R framework in other contexts as well for example, to explain buying behavior, engagement, co-creation, purchase intention and so on.</a:t>
            </a:r>
          </a:p>
          <a:p>
            <a:pPr algn="just"/>
            <a:r>
              <a:rPr lang="en-US" sz="1600" i="1" dirty="0" err="1">
                <a:effectLst/>
                <a:latin typeface="Times New Roman" panose="02020603050405020304" pitchFamily="18" charset="0"/>
                <a:ea typeface="Calibri" panose="020F0502020204030204" pitchFamily="34" charset="0"/>
                <a:cs typeface="Times New Roman" panose="02020603050405020304" pitchFamily="18" charset="0"/>
              </a:rPr>
              <a:t>Mckinney</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(2004)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used this framework to establish a relationship between customers’ diverse internal motivation for online shopping and how significantly it impacts their satisfaction. </a:t>
            </a:r>
          </a:p>
          <a:p>
            <a:pPr algn="just"/>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Peng and Kim (2014)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used this framework to assess impact of internal and environmental stimuli on repurchase intentions in online shopping context</a:t>
            </a:r>
          </a:p>
          <a:p>
            <a:pPr algn="just"/>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Likewise,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Wu and Li (2018)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explored the effects of marketing-mix components on loyalty in social commerce context using this framework where consumer value was defined as organism. </a:t>
            </a: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15</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Stimuli-Organism-Response (SOR) framework</a:t>
            </a:r>
          </a:p>
        </p:txBody>
      </p:sp>
      <p:pic>
        <p:nvPicPr>
          <p:cNvPr id="12" name="Picture 11" descr="Diagram&#10;&#10;Description automatically generated">
            <a:extLst>
              <a:ext uri="{FF2B5EF4-FFF2-40B4-BE49-F238E27FC236}">
                <a16:creationId xmlns:a16="http://schemas.microsoft.com/office/drawing/2014/main" id="{64A25776-A342-4048-AAAA-0C44AF97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875" y="4932947"/>
            <a:ext cx="8096250" cy="1925053"/>
          </a:xfrm>
          <a:prstGeom prst="rect">
            <a:avLst/>
          </a:prstGeom>
        </p:spPr>
      </p:pic>
      <p:sp>
        <p:nvSpPr>
          <p:cNvPr id="6" name="TextBox 5">
            <a:extLst>
              <a:ext uri="{FF2B5EF4-FFF2-40B4-BE49-F238E27FC236}">
                <a16:creationId xmlns:a16="http://schemas.microsoft.com/office/drawing/2014/main" id="{5933F466-C2DE-4CA3-0D3E-0540A0AFDB9A}"/>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3" name="TextBox 12">
            <a:extLst>
              <a:ext uri="{FF2B5EF4-FFF2-40B4-BE49-F238E27FC236}">
                <a16:creationId xmlns:a16="http://schemas.microsoft.com/office/drawing/2014/main" id="{9F9C4713-C25D-7ABE-640B-978BE3D87D4E}"/>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Review of Literature</a:t>
            </a:r>
          </a:p>
        </p:txBody>
      </p:sp>
      <p:sp>
        <p:nvSpPr>
          <p:cNvPr id="14" name="TextBox 13">
            <a:extLst>
              <a:ext uri="{FF2B5EF4-FFF2-40B4-BE49-F238E27FC236}">
                <a16:creationId xmlns:a16="http://schemas.microsoft.com/office/drawing/2014/main" id="{1CB6B7F0-30CD-372B-E895-716FD79A4129}"/>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6" name="TextBox 15">
            <a:extLst>
              <a:ext uri="{FF2B5EF4-FFF2-40B4-BE49-F238E27FC236}">
                <a16:creationId xmlns:a16="http://schemas.microsoft.com/office/drawing/2014/main" id="{E410CCA3-96E1-AEB0-E0EA-99DA9490D306}"/>
              </a:ext>
            </a:extLst>
          </p:cNvPr>
          <p:cNvSpPr txBox="1"/>
          <p:nvPr/>
        </p:nvSpPr>
        <p:spPr>
          <a:xfrm>
            <a:off x="6287492" y="-21222"/>
            <a:ext cx="3056021"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Conceptual Framework</a:t>
            </a:r>
          </a:p>
        </p:txBody>
      </p:sp>
      <p:sp>
        <p:nvSpPr>
          <p:cNvPr id="17" name="TextBox 16">
            <a:extLst>
              <a:ext uri="{FF2B5EF4-FFF2-40B4-BE49-F238E27FC236}">
                <a16:creationId xmlns:a16="http://schemas.microsoft.com/office/drawing/2014/main" id="{A0C901E2-D92F-DD72-6B6E-2C76EDA285F8}"/>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3186917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16</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4" y="1181425"/>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Conceptual framework</a:t>
            </a:r>
          </a:p>
        </p:txBody>
      </p:sp>
      <p:pic>
        <p:nvPicPr>
          <p:cNvPr id="13" name="Picture 12" descr="Diagram&#10;&#10;Description automatically generated">
            <a:extLst>
              <a:ext uri="{FF2B5EF4-FFF2-40B4-BE49-F238E27FC236}">
                <a16:creationId xmlns:a16="http://schemas.microsoft.com/office/drawing/2014/main" id="{F06F63F0-DBB7-ED9D-EFD8-80DF4EEC1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0842"/>
            <a:ext cx="12192000" cy="5057158"/>
          </a:xfrm>
          <a:prstGeom prst="rect">
            <a:avLst/>
          </a:prstGeom>
        </p:spPr>
      </p:pic>
      <p:sp>
        <p:nvSpPr>
          <p:cNvPr id="14" name="TextBox 13">
            <a:extLst>
              <a:ext uri="{FF2B5EF4-FFF2-40B4-BE49-F238E27FC236}">
                <a16:creationId xmlns:a16="http://schemas.microsoft.com/office/drawing/2014/main" id="{4955CD94-7A30-B54B-325A-3C45E42A80E7}"/>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5" name="TextBox 14">
            <a:extLst>
              <a:ext uri="{FF2B5EF4-FFF2-40B4-BE49-F238E27FC236}">
                <a16:creationId xmlns:a16="http://schemas.microsoft.com/office/drawing/2014/main" id="{60A305D6-4C4D-B9B5-D70D-710CB07A14DE}"/>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Review of Literature</a:t>
            </a:r>
          </a:p>
        </p:txBody>
      </p:sp>
      <p:sp>
        <p:nvSpPr>
          <p:cNvPr id="16" name="TextBox 15">
            <a:extLst>
              <a:ext uri="{FF2B5EF4-FFF2-40B4-BE49-F238E27FC236}">
                <a16:creationId xmlns:a16="http://schemas.microsoft.com/office/drawing/2014/main" id="{A1DC462A-EE1E-2833-A209-FCAE534C5F00}"/>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7" name="TextBox 16">
            <a:extLst>
              <a:ext uri="{FF2B5EF4-FFF2-40B4-BE49-F238E27FC236}">
                <a16:creationId xmlns:a16="http://schemas.microsoft.com/office/drawing/2014/main" id="{8AD58D0E-1BDD-7FCE-1930-FADA829658B1}"/>
              </a:ext>
            </a:extLst>
          </p:cNvPr>
          <p:cNvSpPr txBox="1"/>
          <p:nvPr/>
        </p:nvSpPr>
        <p:spPr>
          <a:xfrm>
            <a:off x="6287492" y="-21222"/>
            <a:ext cx="3056021"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Conceptual Framework</a:t>
            </a:r>
          </a:p>
        </p:txBody>
      </p:sp>
      <p:sp>
        <p:nvSpPr>
          <p:cNvPr id="18" name="TextBox 17">
            <a:extLst>
              <a:ext uri="{FF2B5EF4-FFF2-40B4-BE49-F238E27FC236}">
                <a16:creationId xmlns:a16="http://schemas.microsoft.com/office/drawing/2014/main" id="{067BE950-B04F-1888-B4F4-BB9799B8C359}"/>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5335370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17</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Future research agenda</a:t>
            </a:r>
          </a:p>
        </p:txBody>
      </p:sp>
      <p:sp>
        <p:nvSpPr>
          <p:cNvPr id="12" name="Content Placeholder 14">
            <a:extLst>
              <a:ext uri="{FF2B5EF4-FFF2-40B4-BE49-F238E27FC236}">
                <a16:creationId xmlns:a16="http://schemas.microsoft.com/office/drawing/2014/main" id="{148398B6-3EF6-4395-A3BC-E75DA8A05DD3}"/>
              </a:ext>
            </a:extLst>
          </p:cNvPr>
          <p:cNvSpPr>
            <a:spLocks noGrp="1"/>
          </p:cNvSpPr>
          <p:nvPr>
            <p:ph idx="1"/>
          </p:nvPr>
        </p:nvSpPr>
        <p:spPr>
          <a:xfrm>
            <a:off x="223424" y="1949115"/>
            <a:ext cx="11627200" cy="4407235"/>
          </a:xfrm>
        </p:spPr>
        <p:txBody>
          <a:bodyPr>
            <a:normAutofit fontScale="55000" lnSpcReduction="20000"/>
          </a:bodyPr>
          <a:lstStyle/>
          <a:p>
            <a:pPr algn="just"/>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TCCM framework</a:t>
            </a: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Theory:</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Psychological field theory (Lewin, 1939)</a:t>
            </a:r>
          </a:p>
          <a:p>
            <a:pPr lvl="1" algn="just"/>
            <a:r>
              <a:rPr lang="en-IN" dirty="0">
                <a:latin typeface="Times New Roman" panose="02020603050405020304" pitchFamily="18" charset="0"/>
                <a:cs typeface="Times New Roman" panose="02020603050405020304" pitchFamily="18" charset="0"/>
              </a:rPr>
              <a:t>Balance theory (Heider, 1958)</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Personality traits</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OCEAN model</a:t>
            </a: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Con</a:t>
            </a:r>
            <a:r>
              <a:rPr lang="en-US" dirty="0">
                <a:latin typeface="Times New Roman" panose="02020603050405020304" pitchFamily="18" charset="0"/>
                <a:ea typeface="Calibri" panose="020F0502020204030204" pitchFamily="34" charset="0"/>
                <a:cs typeface="Times New Roman" panose="02020603050405020304" pitchFamily="18" charset="0"/>
              </a:rPr>
              <a:t>text:</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Market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Less prestigious brands</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Demography</a:t>
            </a:r>
          </a:p>
          <a:p>
            <a:pPr lvl="1"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Cross cultural setting</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Industry specific</a:t>
            </a: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Characteristics: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L</a:t>
            </a:r>
            <a:r>
              <a:rPr lang="en-US" dirty="0">
                <a:effectLst/>
                <a:latin typeface="Times New Roman" panose="02020603050405020304" pitchFamily="18" charset="0"/>
                <a:ea typeface="Calibri" panose="020F0502020204030204" pitchFamily="34" charset="0"/>
                <a:cs typeface="Times New Roman" panose="02020603050405020304" pitchFamily="18" charset="0"/>
              </a:rPr>
              <a:t>ack of bipolarity in love-hate relationship</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Distinction of stimuli for different hate levels</a:t>
            </a:r>
          </a:p>
          <a:p>
            <a:pPr algn="just"/>
            <a:r>
              <a:rPr lang="en-US" dirty="0">
                <a:effectLst/>
                <a:latin typeface="Times New Roman" panose="02020603050405020304" pitchFamily="18" charset="0"/>
                <a:ea typeface="Calibri" panose="020F0502020204030204" pitchFamily="34" charset="0"/>
                <a:cs typeface="Times New Roman" panose="02020603050405020304" pitchFamily="18" charset="0"/>
              </a:rPr>
              <a:t>Method:</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ixed-method approach</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achine learning-based analytical tools</a:t>
            </a:r>
          </a:p>
          <a:p>
            <a:pPr lvl="1" algn="just"/>
            <a:r>
              <a:rPr lang="en-US" dirty="0">
                <a:latin typeface="Times New Roman" panose="02020603050405020304" pitchFamily="18" charset="0"/>
                <a:ea typeface="Calibri" panose="020F0502020204030204" pitchFamily="34" charset="0"/>
                <a:cs typeface="Times New Roman" panose="02020603050405020304" pitchFamily="18" charset="0"/>
              </a:rPr>
              <a:t>Non-consumer haters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849B30-46AD-8F43-4D70-857027211EF8}"/>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3" name="TextBox 12">
            <a:extLst>
              <a:ext uri="{FF2B5EF4-FFF2-40B4-BE49-F238E27FC236}">
                <a16:creationId xmlns:a16="http://schemas.microsoft.com/office/drawing/2014/main" id="{92D76C17-5224-D4EF-2963-D52B4F7B15E0}"/>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Review of Literature</a:t>
            </a:r>
          </a:p>
        </p:txBody>
      </p:sp>
      <p:sp>
        <p:nvSpPr>
          <p:cNvPr id="14" name="TextBox 13">
            <a:extLst>
              <a:ext uri="{FF2B5EF4-FFF2-40B4-BE49-F238E27FC236}">
                <a16:creationId xmlns:a16="http://schemas.microsoft.com/office/drawing/2014/main" id="{89532BA6-E749-8408-9CBB-85F42897DA3A}"/>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5" name="TextBox 14">
            <a:extLst>
              <a:ext uri="{FF2B5EF4-FFF2-40B4-BE49-F238E27FC236}">
                <a16:creationId xmlns:a16="http://schemas.microsoft.com/office/drawing/2014/main" id="{3FB13AD5-30A9-1EEB-7189-F2200E19AC04}"/>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Conceptual Framework</a:t>
            </a:r>
          </a:p>
        </p:txBody>
      </p:sp>
      <p:sp>
        <p:nvSpPr>
          <p:cNvPr id="16" name="TextBox 15">
            <a:extLst>
              <a:ext uri="{FF2B5EF4-FFF2-40B4-BE49-F238E27FC236}">
                <a16:creationId xmlns:a16="http://schemas.microsoft.com/office/drawing/2014/main" id="{FD111DB8-E288-0573-44DF-1F664B0A6C63}"/>
              </a:ext>
            </a:extLst>
          </p:cNvPr>
          <p:cNvSpPr txBox="1"/>
          <p:nvPr/>
        </p:nvSpPr>
        <p:spPr>
          <a:xfrm>
            <a:off x="9073615" y="-1791"/>
            <a:ext cx="2180070"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033713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7401-D894-4FFA-9260-C6A45F148952}"/>
              </a:ext>
            </a:extLst>
          </p:cNvPr>
          <p:cNvSpPr>
            <a:spLocks noGrp="1"/>
          </p:cNvSpPr>
          <p:nvPr>
            <p:ph type="title"/>
          </p:nvPr>
        </p:nvSpPr>
        <p:spPr>
          <a:xfrm>
            <a:off x="838200" y="2766218"/>
            <a:ext cx="10515600" cy="1325563"/>
          </a:xfrm>
        </p:spPr>
        <p:txBody>
          <a:bodyPr/>
          <a:lstStyle/>
          <a:p>
            <a:pPr algn="ctr"/>
            <a:r>
              <a:rPr lang="en-US"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49626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CB300441-5393-4B82-AD41-ADDBE33B7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361" y="168443"/>
            <a:ext cx="914133" cy="926431"/>
          </a:xfrm>
          <a:prstGeom prst="rect">
            <a:avLst/>
          </a:prstGeom>
        </p:spPr>
      </p:pic>
      <p:pic>
        <p:nvPicPr>
          <p:cNvPr id="8" name="Content Placeholder 7" descr="Text&#10;&#10;Description automatically generated">
            <a:extLst>
              <a:ext uri="{FF2B5EF4-FFF2-40B4-BE49-F238E27FC236}">
                <a16:creationId xmlns:a16="http://schemas.microsoft.com/office/drawing/2014/main" id="{EDCA0A02-DB62-D20D-C1A6-B645004028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1248" y="329184"/>
            <a:ext cx="5010912" cy="6309360"/>
          </a:xfrm>
        </p:spPr>
      </p:pic>
      <p:sp>
        <p:nvSpPr>
          <p:cNvPr id="9" name="TextBox 8">
            <a:extLst>
              <a:ext uri="{FF2B5EF4-FFF2-40B4-BE49-F238E27FC236}">
                <a16:creationId xmlns:a16="http://schemas.microsoft.com/office/drawing/2014/main" id="{41863768-DA25-9F50-7DE4-7C41CF13D44F}"/>
              </a:ext>
            </a:extLst>
          </p:cNvPr>
          <p:cNvSpPr txBox="1"/>
          <p:nvPr/>
        </p:nvSpPr>
        <p:spPr>
          <a:xfrm>
            <a:off x="7190018" y="2606701"/>
            <a:ext cx="38953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Yadav, A., &amp; Chakrabarti, S. (2022). Brand hate: A systematic literature review and future research agenda. International Journal of Consumer Studies, 00, 1–28. https://doi.org/10.1111/ijcs.12772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738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4FC2D1-1419-4CBE-BB4F-C75979617A33}"/>
              </a:ext>
            </a:extLst>
          </p:cNvPr>
          <p:cNvSpPr txBox="1"/>
          <p:nvPr/>
        </p:nvSpPr>
        <p:spPr>
          <a:xfrm>
            <a:off x="504792" y="0"/>
            <a:ext cx="1958820" cy="523220"/>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Introduction</a:t>
            </a:r>
          </a:p>
        </p:txBody>
      </p:sp>
      <p:sp>
        <p:nvSpPr>
          <p:cNvPr id="5" name="TextBox 4">
            <a:extLst>
              <a:ext uri="{FF2B5EF4-FFF2-40B4-BE49-F238E27FC236}">
                <a16:creationId xmlns:a16="http://schemas.microsoft.com/office/drawing/2014/main" id="{3CA791F6-5B57-4208-80B8-F9DC0B1AF563}"/>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Review of Literature</a:t>
            </a:r>
          </a:p>
        </p:txBody>
      </p:sp>
      <p:sp>
        <p:nvSpPr>
          <p:cNvPr id="7" name="TextBox 6">
            <a:extLst>
              <a:ext uri="{FF2B5EF4-FFF2-40B4-BE49-F238E27FC236}">
                <a16:creationId xmlns:a16="http://schemas.microsoft.com/office/drawing/2014/main" id="{C9E25D1B-9A55-450C-BAAD-046CB1E1EB63}"/>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9" name="TextBox 8">
            <a:extLst>
              <a:ext uri="{FF2B5EF4-FFF2-40B4-BE49-F238E27FC236}">
                <a16:creationId xmlns:a16="http://schemas.microsoft.com/office/drawing/2014/main" id="{B47D43B1-3660-46B6-B828-FD9F8240F807}"/>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530812" y="1949117"/>
            <a:ext cx="11130376" cy="1191771"/>
          </a:xfrm>
        </p:spPr>
        <p:txBody>
          <a:bodyPr>
            <a:normAutofit lnSpcReduction="10000"/>
          </a:bodyPr>
          <a:lstStyle/>
          <a:p>
            <a:pPr algn="just"/>
            <a:r>
              <a:rPr lang="en-IN" sz="1800" dirty="0">
                <a:effectLst/>
                <a:latin typeface="Times New Roman" panose="02020603050405020304" pitchFamily="18" charset="0"/>
                <a:ea typeface="Calibri" panose="020F0502020204030204" pitchFamily="34" charset="0"/>
              </a:rPr>
              <a:t>Hate is a complex emotion and psychology researchers have diverse opinions about it being a primary emotion </a:t>
            </a:r>
            <a:r>
              <a:rPr lang="en-IN" sz="1800" i="1" dirty="0">
                <a:effectLst/>
                <a:latin typeface="Times New Roman" panose="02020603050405020304" pitchFamily="18" charset="0"/>
                <a:ea typeface="Calibri" panose="020F0502020204030204" pitchFamily="34" charset="0"/>
              </a:rPr>
              <a:t>(Arnold, 1960). </a:t>
            </a:r>
          </a:p>
          <a:p>
            <a:pPr algn="just"/>
            <a:r>
              <a:rPr lang="en-IN" sz="1800" dirty="0">
                <a:effectLst/>
                <a:latin typeface="Times New Roman" panose="02020603050405020304" pitchFamily="18" charset="0"/>
                <a:ea typeface="Calibri" panose="020F0502020204030204" pitchFamily="34" charset="0"/>
              </a:rPr>
              <a:t>Even though some researchers consider it a simple emotion</a:t>
            </a:r>
            <a:r>
              <a:rPr lang="en-IN" sz="1800" i="1" dirty="0">
                <a:effectLst/>
                <a:latin typeface="Times New Roman" panose="02020603050405020304" pitchFamily="18" charset="0"/>
                <a:ea typeface="Calibri" panose="020F0502020204030204" pitchFamily="34" charset="0"/>
              </a:rPr>
              <a:t> (Fehr and Russell, 1984; Shaver et al., 1987; Storm and Storm, 1987)</a:t>
            </a:r>
            <a:r>
              <a:rPr lang="en-IN" sz="1800" dirty="0">
                <a:effectLst/>
                <a:latin typeface="Times New Roman" panose="02020603050405020304" pitchFamily="18" charset="0"/>
                <a:ea typeface="Calibri" panose="020F0502020204030204" pitchFamily="34" charset="0"/>
              </a:rPr>
              <a:t>, majority of them think that hate is a compounded form of other primary and/or secondary emotions. </a:t>
            </a: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3</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Hate</a:t>
            </a:r>
          </a:p>
        </p:txBody>
      </p:sp>
      <p:sp>
        <p:nvSpPr>
          <p:cNvPr id="12" name="Arrow: Right 11">
            <a:extLst>
              <a:ext uri="{FF2B5EF4-FFF2-40B4-BE49-F238E27FC236}">
                <a16:creationId xmlns:a16="http://schemas.microsoft.com/office/drawing/2014/main" id="{EBA2CE29-4120-42B2-A6DD-B62712DEA91A}"/>
              </a:ext>
            </a:extLst>
          </p:cNvPr>
          <p:cNvSpPr/>
          <p:nvPr/>
        </p:nvSpPr>
        <p:spPr>
          <a:xfrm>
            <a:off x="530812" y="4832557"/>
            <a:ext cx="11130376" cy="288718"/>
          </a:xfrm>
          <a:prstGeom prst="rightArrow">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4E1BA2B-F962-4654-9A9D-36A59D5FAAC3}"/>
              </a:ext>
            </a:extLst>
          </p:cNvPr>
          <p:cNvSpPr/>
          <p:nvPr/>
        </p:nvSpPr>
        <p:spPr>
          <a:xfrm>
            <a:off x="1016000" y="4925160"/>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007D0E5-FB43-475C-AC32-A0685C90BFDF}"/>
              </a:ext>
            </a:extLst>
          </p:cNvPr>
          <p:cNvSpPr/>
          <p:nvPr/>
        </p:nvSpPr>
        <p:spPr>
          <a:xfrm>
            <a:off x="4282989" y="4925160"/>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0A3A79-B909-46D1-800A-91F4909604A3}"/>
              </a:ext>
            </a:extLst>
          </p:cNvPr>
          <p:cNvSpPr/>
          <p:nvPr/>
        </p:nvSpPr>
        <p:spPr>
          <a:xfrm>
            <a:off x="7548069" y="4925160"/>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61C4AF-FD12-40C8-924F-3A1A05F3098E}"/>
              </a:ext>
            </a:extLst>
          </p:cNvPr>
          <p:cNvSpPr/>
          <p:nvPr/>
        </p:nvSpPr>
        <p:spPr>
          <a:xfrm>
            <a:off x="10813149" y="4923675"/>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E13572EC-F447-455F-A0DD-4E6C3EFB0801}"/>
              </a:ext>
            </a:extLst>
          </p:cNvPr>
          <p:cNvCxnSpPr>
            <a:cxnSpLocks/>
          </p:cNvCxnSpPr>
          <p:nvPr/>
        </p:nvCxnSpPr>
        <p:spPr>
          <a:xfrm>
            <a:off x="1060243" y="5121275"/>
            <a:ext cx="0" cy="3989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3B7CE2C-DEEF-476A-A13C-DA13C1E3DD01}"/>
              </a:ext>
            </a:extLst>
          </p:cNvPr>
          <p:cNvCxnSpPr>
            <a:cxnSpLocks/>
          </p:cNvCxnSpPr>
          <p:nvPr/>
        </p:nvCxnSpPr>
        <p:spPr>
          <a:xfrm flipV="1">
            <a:off x="4336653" y="4432714"/>
            <a:ext cx="0" cy="39984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F3DA45C-59E8-4825-8126-F879D9156677}"/>
              </a:ext>
            </a:extLst>
          </p:cNvPr>
          <p:cNvCxnSpPr>
            <a:cxnSpLocks/>
          </p:cNvCxnSpPr>
          <p:nvPr/>
        </p:nvCxnSpPr>
        <p:spPr>
          <a:xfrm>
            <a:off x="7599824" y="5121275"/>
            <a:ext cx="0" cy="3989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D5FBCA-BEFE-412F-A88D-9051221C9DCF}"/>
              </a:ext>
            </a:extLst>
          </p:cNvPr>
          <p:cNvCxnSpPr>
            <a:cxnSpLocks/>
          </p:cNvCxnSpPr>
          <p:nvPr/>
        </p:nvCxnSpPr>
        <p:spPr>
          <a:xfrm flipV="1">
            <a:off x="10864904" y="4410592"/>
            <a:ext cx="0" cy="41677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B3D0E8-9EE8-4FF3-B5FE-9D4602A68651}"/>
              </a:ext>
            </a:extLst>
          </p:cNvPr>
          <p:cNvSpPr txBox="1"/>
          <p:nvPr/>
        </p:nvSpPr>
        <p:spPr>
          <a:xfrm>
            <a:off x="271667" y="4460631"/>
            <a:ext cx="1601722" cy="369332"/>
          </a:xfrm>
          <a:prstGeom prst="rect">
            <a:avLst/>
          </a:prstGeom>
          <a:noFill/>
        </p:spPr>
        <p:txBody>
          <a:bodyPr wrap="none" rtlCol="0">
            <a:spAutoFit/>
          </a:bodyPr>
          <a:lstStyle/>
          <a:p>
            <a:pPr algn="ctr"/>
            <a:r>
              <a:rPr lang="en-US" i="1" dirty="0">
                <a:solidFill>
                  <a:schemeClr val="bg1">
                    <a:lumMod val="50000"/>
                  </a:schemeClr>
                </a:solidFill>
                <a:latin typeface="Times New Roman" panose="02020603050405020304" pitchFamily="18" charset="0"/>
                <a:cs typeface="Times New Roman" panose="02020603050405020304" pitchFamily="18" charset="0"/>
              </a:rPr>
              <a:t>Kemper (1987)</a:t>
            </a:r>
          </a:p>
        </p:txBody>
      </p:sp>
      <p:sp>
        <p:nvSpPr>
          <p:cNvPr id="40" name="TextBox 39">
            <a:extLst>
              <a:ext uri="{FF2B5EF4-FFF2-40B4-BE49-F238E27FC236}">
                <a16:creationId xmlns:a16="http://schemas.microsoft.com/office/drawing/2014/main" id="{D03FCE21-B37A-437F-8A09-2F5EF3B010D4}"/>
              </a:ext>
            </a:extLst>
          </p:cNvPr>
          <p:cNvSpPr txBox="1"/>
          <p:nvPr/>
        </p:nvSpPr>
        <p:spPr>
          <a:xfrm>
            <a:off x="3516351" y="5121274"/>
            <a:ext cx="1627369" cy="369332"/>
          </a:xfrm>
          <a:prstGeom prst="rect">
            <a:avLst/>
          </a:prstGeom>
          <a:noFill/>
        </p:spPr>
        <p:txBody>
          <a:bodyPr wrap="none" rtlCol="0">
            <a:spAutoFit/>
          </a:bodyPr>
          <a:lstStyle/>
          <a:p>
            <a:pPr algn="ctr"/>
            <a:r>
              <a:rPr lang="en-US" i="1" dirty="0" err="1">
                <a:solidFill>
                  <a:schemeClr val="bg1">
                    <a:lumMod val="50000"/>
                  </a:schemeClr>
                </a:solidFill>
                <a:latin typeface="Times New Roman" panose="02020603050405020304" pitchFamily="18" charset="0"/>
                <a:cs typeface="Times New Roman" panose="02020603050405020304" pitchFamily="18" charset="0"/>
              </a:rPr>
              <a:t>Plutchik</a:t>
            </a:r>
            <a:r>
              <a:rPr lang="en-US" i="1" dirty="0">
                <a:solidFill>
                  <a:schemeClr val="bg1">
                    <a:lumMod val="50000"/>
                  </a:schemeClr>
                </a:solidFill>
                <a:latin typeface="Times New Roman" panose="02020603050405020304" pitchFamily="18" charset="0"/>
                <a:cs typeface="Times New Roman" panose="02020603050405020304" pitchFamily="18" charset="0"/>
              </a:rPr>
              <a:t> (1991)</a:t>
            </a:r>
          </a:p>
        </p:txBody>
      </p:sp>
      <p:sp>
        <p:nvSpPr>
          <p:cNvPr id="41" name="TextBox 40">
            <a:extLst>
              <a:ext uri="{FF2B5EF4-FFF2-40B4-BE49-F238E27FC236}">
                <a16:creationId xmlns:a16="http://schemas.microsoft.com/office/drawing/2014/main" id="{D8AB43F3-E880-4B8C-8578-AD25D8B9E22A}"/>
              </a:ext>
            </a:extLst>
          </p:cNvPr>
          <p:cNvSpPr txBox="1"/>
          <p:nvPr/>
        </p:nvSpPr>
        <p:spPr>
          <a:xfrm>
            <a:off x="6645078" y="4460631"/>
            <a:ext cx="1909497" cy="369332"/>
          </a:xfrm>
          <a:prstGeom prst="rect">
            <a:avLst/>
          </a:prstGeom>
          <a:noFill/>
        </p:spPr>
        <p:txBody>
          <a:bodyPr wrap="none" rtlCol="0">
            <a:spAutoFit/>
          </a:bodyPr>
          <a:lstStyle/>
          <a:p>
            <a:pPr algn="ctr"/>
            <a:r>
              <a:rPr lang="en-US" i="1" dirty="0">
                <a:solidFill>
                  <a:schemeClr val="bg1">
                    <a:lumMod val="50000"/>
                  </a:schemeClr>
                </a:solidFill>
                <a:latin typeface="Times New Roman" panose="02020603050405020304" pitchFamily="18" charset="0"/>
                <a:cs typeface="Times New Roman" panose="02020603050405020304" pitchFamily="18" charset="0"/>
              </a:rPr>
              <a:t>McDougall (2001)</a:t>
            </a:r>
          </a:p>
        </p:txBody>
      </p:sp>
      <p:sp>
        <p:nvSpPr>
          <p:cNvPr id="42" name="TextBox 41">
            <a:extLst>
              <a:ext uri="{FF2B5EF4-FFF2-40B4-BE49-F238E27FC236}">
                <a16:creationId xmlns:a16="http://schemas.microsoft.com/office/drawing/2014/main" id="{101280E3-D6B9-4294-AF2A-33B2AC880B9F}"/>
              </a:ext>
            </a:extLst>
          </p:cNvPr>
          <p:cNvSpPr txBox="1"/>
          <p:nvPr/>
        </p:nvSpPr>
        <p:spPr>
          <a:xfrm>
            <a:off x="9993895" y="5126464"/>
            <a:ext cx="1751442" cy="369332"/>
          </a:xfrm>
          <a:prstGeom prst="rect">
            <a:avLst/>
          </a:prstGeom>
          <a:noFill/>
        </p:spPr>
        <p:txBody>
          <a:bodyPr wrap="none" rtlCol="0">
            <a:spAutoFit/>
          </a:bodyPr>
          <a:lstStyle/>
          <a:p>
            <a:pPr algn="ctr"/>
            <a:r>
              <a:rPr lang="en-US" i="1" dirty="0">
                <a:solidFill>
                  <a:schemeClr val="bg1">
                    <a:lumMod val="50000"/>
                  </a:schemeClr>
                </a:solidFill>
                <a:latin typeface="Times New Roman" panose="02020603050405020304" pitchFamily="18" charset="0"/>
                <a:cs typeface="Times New Roman" panose="02020603050405020304" pitchFamily="18" charset="0"/>
              </a:rPr>
              <a:t>Sternberg (2003)</a:t>
            </a:r>
          </a:p>
        </p:txBody>
      </p:sp>
      <p:sp>
        <p:nvSpPr>
          <p:cNvPr id="43" name="Rectangle: Rounded Corners 42">
            <a:extLst>
              <a:ext uri="{FF2B5EF4-FFF2-40B4-BE49-F238E27FC236}">
                <a16:creationId xmlns:a16="http://schemas.microsoft.com/office/drawing/2014/main" id="{1779C23C-4A37-47E9-A814-94EA12E7CF52}"/>
              </a:ext>
            </a:extLst>
          </p:cNvPr>
          <p:cNvSpPr/>
          <p:nvPr/>
        </p:nvSpPr>
        <p:spPr>
          <a:xfrm>
            <a:off x="542822" y="5612871"/>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Anger</a:t>
            </a:r>
          </a:p>
        </p:txBody>
      </p:sp>
      <p:sp>
        <p:nvSpPr>
          <p:cNvPr id="44" name="Rectangle: Rounded Corners 43">
            <a:extLst>
              <a:ext uri="{FF2B5EF4-FFF2-40B4-BE49-F238E27FC236}">
                <a16:creationId xmlns:a16="http://schemas.microsoft.com/office/drawing/2014/main" id="{4ECF7080-E740-4562-9904-61F792E96BA7}"/>
              </a:ext>
            </a:extLst>
          </p:cNvPr>
          <p:cNvSpPr/>
          <p:nvPr/>
        </p:nvSpPr>
        <p:spPr>
          <a:xfrm>
            <a:off x="542822" y="5994190"/>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Fear</a:t>
            </a:r>
          </a:p>
        </p:txBody>
      </p:sp>
      <p:sp>
        <p:nvSpPr>
          <p:cNvPr id="45" name="Rectangle: Rounded Corners 44">
            <a:extLst>
              <a:ext uri="{FF2B5EF4-FFF2-40B4-BE49-F238E27FC236}">
                <a16:creationId xmlns:a16="http://schemas.microsoft.com/office/drawing/2014/main" id="{3ED75F35-608C-42B7-A9DF-901C3821011C}"/>
              </a:ext>
            </a:extLst>
          </p:cNvPr>
          <p:cNvSpPr/>
          <p:nvPr/>
        </p:nvSpPr>
        <p:spPr>
          <a:xfrm>
            <a:off x="3805102" y="4052245"/>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Disgust</a:t>
            </a:r>
          </a:p>
        </p:txBody>
      </p:sp>
      <p:sp>
        <p:nvSpPr>
          <p:cNvPr id="46" name="Rectangle: Rounded Corners 45">
            <a:extLst>
              <a:ext uri="{FF2B5EF4-FFF2-40B4-BE49-F238E27FC236}">
                <a16:creationId xmlns:a16="http://schemas.microsoft.com/office/drawing/2014/main" id="{73E1905E-8678-4AC3-877B-0D8D216DED46}"/>
              </a:ext>
            </a:extLst>
          </p:cNvPr>
          <p:cNvSpPr/>
          <p:nvPr/>
        </p:nvSpPr>
        <p:spPr>
          <a:xfrm>
            <a:off x="3805102" y="3670924"/>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Anger</a:t>
            </a:r>
          </a:p>
        </p:txBody>
      </p:sp>
      <p:sp>
        <p:nvSpPr>
          <p:cNvPr id="47" name="Rectangle: Rounded Corners 46">
            <a:extLst>
              <a:ext uri="{FF2B5EF4-FFF2-40B4-BE49-F238E27FC236}">
                <a16:creationId xmlns:a16="http://schemas.microsoft.com/office/drawing/2014/main" id="{5A320EE3-EC1D-48F5-8CEB-8FFBB97B14A0}"/>
              </a:ext>
            </a:extLst>
          </p:cNvPr>
          <p:cNvSpPr/>
          <p:nvPr/>
        </p:nvSpPr>
        <p:spPr>
          <a:xfrm>
            <a:off x="7074891" y="5613815"/>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Anger</a:t>
            </a:r>
          </a:p>
        </p:txBody>
      </p:sp>
      <p:sp>
        <p:nvSpPr>
          <p:cNvPr id="48" name="Rectangle: Rounded Corners 47">
            <a:extLst>
              <a:ext uri="{FF2B5EF4-FFF2-40B4-BE49-F238E27FC236}">
                <a16:creationId xmlns:a16="http://schemas.microsoft.com/office/drawing/2014/main" id="{85941937-9CDB-41C7-9FD1-482E9808ACB7}"/>
              </a:ext>
            </a:extLst>
          </p:cNvPr>
          <p:cNvSpPr/>
          <p:nvPr/>
        </p:nvSpPr>
        <p:spPr>
          <a:xfrm>
            <a:off x="7074891" y="5994190"/>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Fear</a:t>
            </a:r>
          </a:p>
        </p:txBody>
      </p:sp>
      <p:sp>
        <p:nvSpPr>
          <p:cNvPr id="49" name="Rectangle: Rounded Corners 48">
            <a:extLst>
              <a:ext uri="{FF2B5EF4-FFF2-40B4-BE49-F238E27FC236}">
                <a16:creationId xmlns:a16="http://schemas.microsoft.com/office/drawing/2014/main" id="{42EED3D2-FB9C-4C22-9DF8-C686E9409035}"/>
              </a:ext>
            </a:extLst>
          </p:cNvPr>
          <p:cNvSpPr/>
          <p:nvPr/>
        </p:nvSpPr>
        <p:spPr>
          <a:xfrm>
            <a:off x="7074891" y="6377273"/>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Disgust</a:t>
            </a:r>
          </a:p>
        </p:txBody>
      </p:sp>
      <p:sp>
        <p:nvSpPr>
          <p:cNvPr id="50" name="Rectangle: Rounded Corners 49">
            <a:extLst>
              <a:ext uri="{FF2B5EF4-FFF2-40B4-BE49-F238E27FC236}">
                <a16:creationId xmlns:a16="http://schemas.microsoft.com/office/drawing/2014/main" id="{868E46B2-D1A0-409B-AFF1-4398B6E0274B}"/>
              </a:ext>
            </a:extLst>
          </p:cNvPr>
          <p:cNvSpPr/>
          <p:nvPr/>
        </p:nvSpPr>
        <p:spPr>
          <a:xfrm>
            <a:off x="10204294" y="4054551"/>
            <a:ext cx="132121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Contempt</a:t>
            </a:r>
          </a:p>
        </p:txBody>
      </p:sp>
      <p:sp>
        <p:nvSpPr>
          <p:cNvPr id="51" name="Rectangle: Rounded Corners 50">
            <a:extLst>
              <a:ext uri="{FF2B5EF4-FFF2-40B4-BE49-F238E27FC236}">
                <a16:creationId xmlns:a16="http://schemas.microsoft.com/office/drawing/2014/main" id="{82402789-9DC3-40C9-86DE-72AA2A3F866D}"/>
              </a:ext>
            </a:extLst>
          </p:cNvPr>
          <p:cNvSpPr/>
          <p:nvPr/>
        </p:nvSpPr>
        <p:spPr>
          <a:xfrm>
            <a:off x="10204294" y="3670924"/>
            <a:ext cx="1321217"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Disgust</a:t>
            </a:r>
          </a:p>
        </p:txBody>
      </p:sp>
      <p:sp>
        <p:nvSpPr>
          <p:cNvPr id="52" name="Rectangle: Rounded Corners 51">
            <a:extLst>
              <a:ext uri="{FF2B5EF4-FFF2-40B4-BE49-F238E27FC236}">
                <a16:creationId xmlns:a16="http://schemas.microsoft.com/office/drawing/2014/main" id="{D23E42B1-A93D-44CB-9743-127E2401EE99}"/>
              </a:ext>
            </a:extLst>
          </p:cNvPr>
          <p:cNvSpPr/>
          <p:nvPr/>
        </p:nvSpPr>
        <p:spPr>
          <a:xfrm>
            <a:off x="10204295" y="3294885"/>
            <a:ext cx="1321217"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Times New Roman" panose="02020603050405020304" pitchFamily="18" charset="0"/>
                <a:cs typeface="Times New Roman" panose="02020603050405020304" pitchFamily="18" charset="0"/>
              </a:rPr>
              <a:t>Anger/Fear</a:t>
            </a:r>
          </a:p>
        </p:txBody>
      </p:sp>
      <p:sp>
        <p:nvSpPr>
          <p:cNvPr id="6" name="TextBox 5">
            <a:extLst>
              <a:ext uri="{FF2B5EF4-FFF2-40B4-BE49-F238E27FC236}">
                <a16:creationId xmlns:a16="http://schemas.microsoft.com/office/drawing/2014/main" id="{A785459B-5297-E4AC-985A-9827B4CE6D89}"/>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19825011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08912" cy="4436669"/>
          </a:xfrm>
        </p:spPr>
        <p:txBody>
          <a:bodyPr>
            <a:normAutofit/>
          </a:bodyPr>
          <a:lstStyle/>
          <a:p>
            <a:pPr algn="just"/>
            <a:r>
              <a:rPr lang="en-IN" sz="2000" dirty="0">
                <a:effectLst/>
                <a:latin typeface="Times New Roman" panose="02020603050405020304" pitchFamily="18" charset="0"/>
                <a:ea typeface="Calibri" panose="020F0502020204030204" pitchFamily="34" charset="0"/>
              </a:rPr>
              <a:t>Hate is one of the strongest negative emotions that individuals can experience.</a:t>
            </a:r>
          </a:p>
          <a:p>
            <a:pPr algn="just"/>
            <a:r>
              <a:rPr lang="en-IN" sz="2000" dirty="0">
                <a:effectLst/>
                <a:latin typeface="Times New Roman" panose="02020603050405020304" pitchFamily="18" charset="0"/>
                <a:ea typeface="Calibri" panose="020F0502020204030204" pitchFamily="34" charset="0"/>
              </a:rPr>
              <a:t>Psychology researchers </a:t>
            </a:r>
            <a:r>
              <a:rPr lang="en-IN" sz="2000" i="1" dirty="0">
                <a:effectLst/>
                <a:latin typeface="Times New Roman" panose="02020603050405020304" pitchFamily="18" charset="0"/>
                <a:ea typeface="Calibri" panose="020F0502020204030204" pitchFamily="34" charset="0"/>
              </a:rPr>
              <a:t>(Ito et al., 1998; </a:t>
            </a:r>
            <a:r>
              <a:rPr lang="en-IN" sz="2000" i="1" dirty="0" err="1">
                <a:effectLst/>
                <a:latin typeface="Times New Roman" panose="02020603050405020304" pitchFamily="18" charset="0"/>
                <a:ea typeface="Calibri" panose="020F0502020204030204" pitchFamily="34" charset="0"/>
              </a:rPr>
              <a:t>Rozin</a:t>
            </a:r>
            <a:r>
              <a:rPr lang="en-IN" sz="2000" i="1" dirty="0">
                <a:effectLst/>
                <a:latin typeface="Times New Roman" panose="02020603050405020304" pitchFamily="18" charset="0"/>
                <a:ea typeface="Calibri" panose="020F0502020204030204" pitchFamily="34" charset="0"/>
              </a:rPr>
              <a:t> and </a:t>
            </a:r>
            <a:r>
              <a:rPr lang="en-IN" sz="2000" i="1" dirty="0" err="1">
                <a:effectLst/>
                <a:latin typeface="Times New Roman" panose="02020603050405020304" pitchFamily="18" charset="0"/>
                <a:ea typeface="Calibri" panose="020F0502020204030204" pitchFamily="34" charset="0"/>
              </a:rPr>
              <a:t>Royzman</a:t>
            </a:r>
            <a:r>
              <a:rPr lang="en-IN" sz="2000" i="1" dirty="0">
                <a:effectLst/>
                <a:latin typeface="Times New Roman" panose="02020603050405020304" pitchFamily="18" charset="0"/>
                <a:ea typeface="Calibri" panose="020F0502020204030204" pitchFamily="34" charset="0"/>
              </a:rPr>
              <a:t>, 2001) </a:t>
            </a:r>
            <a:r>
              <a:rPr lang="en-IN" sz="2000" dirty="0">
                <a:effectLst/>
                <a:latin typeface="Times New Roman" panose="02020603050405020304" pitchFamily="18" charset="0"/>
                <a:ea typeface="Calibri" panose="020F0502020204030204" pitchFamily="34" charset="0"/>
              </a:rPr>
              <a:t>have identified  the relatively higher  significance of negative emotions such as hate in shaping the behaviours of individuals in comparison to positive emotions. </a:t>
            </a:r>
            <a:endParaRPr lang="en-IN" sz="2000" dirty="0">
              <a:latin typeface="Times New Roman" panose="02020603050405020304" pitchFamily="18" charset="0"/>
              <a:ea typeface="Calibri" panose="020F0502020204030204" pitchFamily="34" charset="0"/>
            </a:endParaRPr>
          </a:p>
          <a:p>
            <a:pPr algn="just"/>
            <a:r>
              <a:rPr lang="en-IN" sz="2000" dirty="0">
                <a:effectLst/>
                <a:latin typeface="Times New Roman" panose="02020603050405020304" pitchFamily="18" charset="0"/>
                <a:ea typeface="Calibri" panose="020F0502020204030204" pitchFamily="34" charset="0"/>
              </a:rPr>
              <a:t>Therefore, decision-makers give substantial importance to understanding the negative experiences of individuals </a:t>
            </a:r>
            <a:r>
              <a:rPr lang="en-IN" sz="2000" i="1" dirty="0">
                <a:effectLst/>
                <a:latin typeface="Times New Roman" panose="02020603050405020304" pitchFamily="18" charset="0"/>
                <a:ea typeface="Calibri" panose="020F0502020204030204" pitchFamily="34" charset="0"/>
              </a:rPr>
              <a:t>(</a:t>
            </a:r>
            <a:r>
              <a:rPr lang="en-IN" sz="2000" i="1" dirty="0" err="1">
                <a:effectLst/>
                <a:latin typeface="Times New Roman" panose="02020603050405020304" pitchFamily="18" charset="0"/>
                <a:ea typeface="Calibri" panose="020F0502020204030204" pitchFamily="34" charset="0"/>
              </a:rPr>
              <a:t>Kanouse</a:t>
            </a:r>
            <a:r>
              <a:rPr lang="en-IN" sz="2000" i="1" dirty="0">
                <a:effectLst/>
                <a:latin typeface="Times New Roman" panose="02020603050405020304" pitchFamily="18" charset="0"/>
                <a:ea typeface="Calibri" panose="020F0502020204030204" pitchFamily="34" charset="0"/>
              </a:rPr>
              <a:t>, 1984).</a:t>
            </a:r>
          </a:p>
          <a:p>
            <a:pPr algn="just"/>
            <a:r>
              <a:rPr lang="en-US" sz="2000" dirty="0">
                <a:effectLst/>
                <a:latin typeface="Times New Roman" panose="02020603050405020304" pitchFamily="18" charset="0"/>
                <a:ea typeface="Calibri" panose="020F0502020204030204" pitchFamily="34" charset="0"/>
              </a:rPr>
              <a:t>Despite this, in comparison to research on positive emotions such as brand love </a:t>
            </a:r>
            <a:r>
              <a:rPr lang="en-US" sz="2000" i="1" dirty="0">
                <a:effectLst/>
                <a:latin typeface="Times New Roman" panose="02020603050405020304" pitchFamily="18" charset="0"/>
                <a:ea typeface="Calibri" panose="020F0502020204030204" pitchFamily="34" charset="0"/>
              </a:rPr>
              <a:t>(e.g., Albert and </a:t>
            </a:r>
            <a:r>
              <a:rPr lang="en-US" sz="2000" i="1" dirty="0" err="1">
                <a:effectLst/>
                <a:latin typeface="Times New Roman" panose="02020603050405020304" pitchFamily="18" charset="0"/>
                <a:ea typeface="Calibri" panose="020F0502020204030204" pitchFamily="34" charset="0"/>
              </a:rPr>
              <a:t>Merunka</a:t>
            </a:r>
            <a:r>
              <a:rPr lang="en-US" sz="2000" i="1" dirty="0">
                <a:effectLst/>
                <a:latin typeface="Times New Roman" panose="02020603050405020304" pitchFamily="18" charset="0"/>
                <a:ea typeface="Calibri" panose="020F0502020204030204" pitchFamily="34" charset="0"/>
              </a:rPr>
              <a:t>, 2013; Batra et al., 2012; Carroll and Ahuvia, 2006), </a:t>
            </a:r>
            <a:r>
              <a:rPr lang="en-US" sz="2000" dirty="0">
                <a:effectLst/>
                <a:latin typeface="Times New Roman" panose="02020603050405020304" pitchFamily="18" charset="0"/>
                <a:ea typeface="Calibri" panose="020F0502020204030204" pitchFamily="34" charset="0"/>
              </a:rPr>
              <a:t>brand attachment </a:t>
            </a:r>
            <a:r>
              <a:rPr lang="en-US" sz="2000" i="1" dirty="0">
                <a:effectLst/>
                <a:latin typeface="Times New Roman" panose="02020603050405020304" pitchFamily="18" charset="0"/>
                <a:ea typeface="Calibri" panose="020F0502020204030204" pitchFamily="34" charset="0"/>
              </a:rPr>
              <a:t>(e.g., Park et al., 2008; Thomson et al., 2005)</a:t>
            </a:r>
            <a:r>
              <a:rPr lang="en-US" sz="2000" dirty="0">
                <a:effectLst/>
                <a:latin typeface="Times New Roman" panose="02020603050405020304" pitchFamily="18" charset="0"/>
                <a:ea typeface="Calibri" panose="020F0502020204030204" pitchFamily="34" charset="0"/>
              </a:rPr>
              <a:t>, and brand loyalty </a:t>
            </a:r>
            <a:r>
              <a:rPr lang="en-US" sz="2000" i="1" dirty="0">
                <a:effectLst/>
                <a:latin typeface="Times New Roman" panose="02020603050405020304" pitchFamily="18" charset="0"/>
                <a:ea typeface="Calibri" panose="020F0502020204030204" pitchFamily="34" charset="0"/>
              </a:rPr>
              <a:t>(e.g., </a:t>
            </a:r>
            <a:r>
              <a:rPr lang="en-US" sz="2000" i="1" dirty="0" err="1">
                <a:effectLst/>
                <a:latin typeface="Times New Roman" panose="02020603050405020304" pitchFamily="18" charset="0"/>
                <a:ea typeface="Calibri" panose="020F0502020204030204" pitchFamily="34" charset="0"/>
              </a:rPr>
              <a:t>Bloemer</a:t>
            </a:r>
            <a:r>
              <a:rPr lang="en-US" sz="2000" i="1" dirty="0">
                <a:effectLst/>
                <a:latin typeface="Times New Roman" panose="02020603050405020304" pitchFamily="18" charset="0"/>
                <a:ea typeface="Calibri" panose="020F0502020204030204" pitchFamily="34" charset="0"/>
              </a:rPr>
              <a:t> and Kasper, 1995; Chaudhuri and Holbrook, 2001),</a:t>
            </a:r>
            <a:r>
              <a:rPr lang="en-US" sz="2000" dirty="0">
                <a:effectLst/>
                <a:latin typeface="Times New Roman" panose="02020603050405020304" pitchFamily="18" charset="0"/>
                <a:ea typeface="Calibri" panose="020F0502020204030204" pitchFamily="34" charset="0"/>
              </a:rPr>
              <a:t> research on negative brand relationships such as brand </a:t>
            </a:r>
            <a:r>
              <a:rPr lang="en-US" sz="2000" i="1" dirty="0">
                <a:effectLst/>
                <a:latin typeface="Times New Roman" panose="02020603050405020304" pitchFamily="18" charset="0"/>
                <a:ea typeface="Calibri" panose="020F0502020204030204" pitchFamily="34" charset="0"/>
              </a:rPr>
              <a:t>avoidance (e.g., Lee et al., 2009; Rindell et al., 2013),</a:t>
            </a:r>
            <a:r>
              <a:rPr lang="en-US" sz="2000" dirty="0">
                <a:effectLst/>
                <a:latin typeface="Times New Roman" panose="02020603050405020304" pitchFamily="18" charset="0"/>
                <a:ea typeface="Calibri" panose="020F0502020204030204" pitchFamily="34" charset="0"/>
              </a:rPr>
              <a:t> anti-branding </a:t>
            </a:r>
            <a:r>
              <a:rPr lang="en-US" sz="2000" i="1" dirty="0">
                <a:effectLst/>
                <a:latin typeface="Times New Roman" panose="02020603050405020304" pitchFamily="18" charset="0"/>
                <a:ea typeface="Calibri" panose="020F0502020204030204" pitchFamily="34" charset="0"/>
              </a:rPr>
              <a:t>(e.g. Krishnamurthy and </a:t>
            </a:r>
            <a:r>
              <a:rPr lang="en-US" sz="2000" i="1" dirty="0" err="1">
                <a:effectLst/>
                <a:latin typeface="Times New Roman" panose="02020603050405020304" pitchFamily="18" charset="0"/>
                <a:ea typeface="Calibri" panose="020F0502020204030204" pitchFamily="34" charset="0"/>
              </a:rPr>
              <a:t>Kucuk</a:t>
            </a:r>
            <a:r>
              <a:rPr lang="en-US" sz="2000" i="1" dirty="0">
                <a:effectLst/>
                <a:latin typeface="Times New Roman" panose="02020603050405020304" pitchFamily="18" charset="0"/>
                <a:ea typeface="Calibri" panose="020F0502020204030204" pitchFamily="34" charset="0"/>
              </a:rPr>
              <a:t>, 2009; </a:t>
            </a:r>
            <a:r>
              <a:rPr lang="en-US" sz="2000" i="1" dirty="0" err="1">
                <a:effectLst/>
                <a:latin typeface="Times New Roman" panose="02020603050405020304" pitchFamily="18" charset="0"/>
                <a:ea typeface="Calibri" panose="020F0502020204030204" pitchFamily="34" charset="0"/>
              </a:rPr>
              <a:t>Kucuk</a:t>
            </a:r>
            <a:r>
              <a:rPr lang="en-US" sz="2000" i="1" dirty="0">
                <a:effectLst/>
                <a:latin typeface="Times New Roman" panose="02020603050405020304" pitchFamily="18" charset="0"/>
                <a:ea typeface="Calibri" panose="020F0502020204030204" pitchFamily="34" charset="0"/>
              </a:rPr>
              <a:t>, 2008), </a:t>
            </a:r>
            <a:r>
              <a:rPr lang="en-US" sz="2000" dirty="0">
                <a:effectLst/>
                <a:latin typeface="Times New Roman" panose="02020603050405020304" pitchFamily="18" charset="0"/>
                <a:ea typeface="Calibri" panose="020F0502020204030204" pitchFamily="34" charset="0"/>
              </a:rPr>
              <a:t>brand dislike </a:t>
            </a:r>
            <a:r>
              <a:rPr lang="en-US" sz="2000" i="1" dirty="0">
                <a:effectLst/>
                <a:latin typeface="Times New Roman" panose="02020603050405020304" pitchFamily="18" charset="0"/>
                <a:ea typeface="Calibri" panose="020F0502020204030204" pitchFamily="34" charset="0"/>
              </a:rPr>
              <a:t>(e.g. Dalli et al., 2006), </a:t>
            </a:r>
            <a:r>
              <a:rPr lang="en-US" sz="2000" dirty="0">
                <a:effectLst/>
                <a:latin typeface="Times New Roman" panose="02020603050405020304" pitchFamily="18" charset="0"/>
                <a:ea typeface="Calibri" panose="020F0502020204030204" pitchFamily="34" charset="0"/>
              </a:rPr>
              <a:t>and brand hate </a:t>
            </a:r>
            <a:r>
              <a:rPr lang="en-US" sz="2000" i="1" dirty="0">
                <a:effectLst/>
                <a:latin typeface="Times New Roman" panose="02020603050405020304" pitchFamily="18" charset="0"/>
                <a:ea typeface="Calibri" panose="020F0502020204030204" pitchFamily="34" charset="0"/>
              </a:rPr>
              <a:t>(e.g., Hegner et al., 2017; Zarantonello et al., 2016)</a:t>
            </a:r>
            <a:r>
              <a:rPr lang="en-US" sz="2000" dirty="0">
                <a:effectLst/>
                <a:latin typeface="Times New Roman" panose="02020603050405020304" pitchFamily="18" charset="0"/>
                <a:ea typeface="Calibri" panose="020F0502020204030204" pitchFamily="34" charset="0"/>
              </a:rPr>
              <a:t> is relatively scarce.</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4</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Hate</a:t>
            </a:r>
          </a:p>
        </p:txBody>
      </p:sp>
      <p:sp>
        <p:nvSpPr>
          <p:cNvPr id="6" name="TextBox 5">
            <a:extLst>
              <a:ext uri="{FF2B5EF4-FFF2-40B4-BE49-F238E27FC236}">
                <a16:creationId xmlns:a16="http://schemas.microsoft.com/office/drawing/2014/main" id="{E6163695-52A2-DB5F-1B8A-CA42EB03F6B6}"/>
              </a:ext>
            </a:extLst>
          </p:cNvPr>
          <p:cNvSpPr txBox="1"/>
          <p:nvPr/>
        </p:nvSpPr>
        <p:spPr>
          <a:xfrm>
            <a:off x="504792" y="0"/>
            <a:ext cx="1958820" cy="523220"/>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80834A3A-25BB-2014-9B9D-1775DE9D30E7}"/>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Review of Literature</a:t>
            </a:r>
          </a:p>
        </p:txBody>
      </p:sp>
      <p:sp>
        <p:nvSpPr>
          <p:cNvPr id="13" name="TextBox 12">
            <a:extLst>
              <a:ext uri="{FF2B5EF4-FFF2-40B4-BE49-F238E27FC236}">
                <a16:creationId xmlns:a16="http://schemas.microsoft.com/office/drawing/2014/main" id="{F117BCB7-391D-D400-AB91-6CB3C776E663}"/>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4" name="TextBox 13">
            <a:extLst>
              <a:ext uri="{FF2B5EF4-FFF2-40B4-BE49-F238E27FC236}">
                <a16:creationId xmlns:a16="http://schemas.microsoft.com/office/drawing/2014/main" id="{DCFB1026-1094-F130-1515-9A33AF22D015}"/>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6" name="TextBox 15">
            <a:extLst>
              <a:ext uri="{FF2B5EF4-FFF2-40B4-BE49-F238E27FC236}">
                <a16:creationId xmlns:a16="http://schemas.microsoft.com/office/drawing/2014/main" id="{5FE40B05-36FD-B919-170E-D9194B55D444}"/>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3730449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27200" cy="4436669"/>
          </a:xfrm>
        </p:spPr>
        <p:txBody>
          <a:bodyPr>
            <a:normAutofit/>
          </a:bodyPr>
          <a:lstStyle/>
          <a:p>
            <a:pPr algn="just"/>
            <a:r>
              <a:rPr lang="en-US" sz="2400" dirty="0">
                <a:effectLst/>
                <a:latin typeface="Times New Roman" panose="02020603050405020304" pitchFamily="18" charset="0"/>
                <a:ea typeface="Calibri" panose="020F0502020204030204" pitchFamily="34" charset="0"/>
              </a:rPr>
              <a:t>Brand hate as a construct was first conceptualized by </a:t>
            </a:r>
            <a:r>
              <a:rPr lang="en-US" sz="2400" i="1" dirty="0" err="1">
                <a:effectLst/>
                <a:latin typeface="Times New Roman" panose="02020603050405020304" pitchFamily="18" charset="0"/>
                <a:ea typeface="Calibri" panose="020F0502020204030204" pitchFamily="34" charset="0"/>
              </a:rPr>
              <a:t>Kucuk</a:t>
            </a:r>
            <a:r>
              <a:rPr lang="en-US" sz="2400" i="1" dirty="0">
                <a:effectLst/>
                <a:latin typeface="Times New Roman" panose="02020603050405020304" pitchFamily="18" charset="0"/>
                <a:ea typeface="Calibri" panose="020F0502020204030204" pitchFamily="34" charset="0"/>
              </a:rPr>
              <a:t> (2008) </a:t>
            </a:r>
            <a:r>
              <a:rPr lang="en-US" sz="2400" dirty="0">
                <a:effectLst/>
                <a:latin typeface="Times New Roman" panose="02020603050405020304" pitchFamily="18" charset="0"/>
                <a:ea typeface="Calibri" panose="020F0502020204030204" pitchFamily="34" charset="0"/>
              </a:rPr>
              <a:t>in academic literature in which he gave the theory of “Negative Double Jeopardy” to understand the motivation behind anti-branding websites.</a:t>
            </a:r>
          </a:p>
          <a:p>
            <a:pPr algn="just"/>
            <a:r>
              <a:rPr lang="en-US" sz="2400" dirty="0">
                <a:latin typeface="Times New Roman" panose="02020603050405020304" pitchFamily="18" charset="0"/>
                <a:ea typeface="Calibri" panose="020F0502020204030204" pitchFamily="34" charset="0"/>
              </a:rPr>
              <a:t>Since then, researchers have considered brand hate as “Shame” </a:t>
            </a:r>
            <a:r>
              <a:rPr lang="en-US" sz="2400" i="1" dirty="0">
                <a:latin typeface="Times New Roman" panose="02020603050405020304" pitchFamily="18" charset="0"/>
                <a:ea typeface="Calibri" panose="020F0502020204030204" pitchFamily="34" charset="0"/>
              </a:rPr>
              <a:t>(Johnson et al., 2011); </a:t>
            </a:r>
            <a:r>
              <a:rPr lang="en-US" sz="2400" dirty="0">
                <a:latin typeface="Times New Roman" panose="02020603050405020304" pitchFamily="18" charset="0"/>
                <a:ea typeface="Calibri" panose="020F0502020204030204" pitchFamily="34" charset="0"/>
              </a:rPr>
              <a:t>“extreme form of dislike” </a:t>
            </a:r>
            <a:r>
              <a:rPr lang="en-US" sz="2400" i="1" dirty="0">
                <a:latin typeface="Times New Roman" panose="02020603050405020304" pitchFamily="18" charset="0"/>
                <a:ea typeface="Calibri" panose="020F0502020204030204" pitchFamily="34" charset="0"/>
              </a:rPr>
              <a:t>(Romani et al., 2012); </a:t>
            </a:r>
            <a:r>
              <a:rPr lang="en-US" sz="2400" dirty="0">
                <a:latin typeface="Times New Roman" panose="02020603050405020304" pitchFamily="18" charset="0"/>
                <a:ea typeface="Calibri" panose="020F0502020204030204" pitchFamily="34" charset="0"/>
              </a:rPr>
              <a:t>compound of intense negative emotions </a:t>
            </a:r>
            <a:r>
              <a:rPr lang="en-US" sz="2400" i="1" dirty="0">
                <a:latin typeface="Times New Roman" panose="02020603050405020304" pitchFamily="18" charset="0"/>
                <a:ea typeface="Calibri" panose="020F0502020204030204" pitchFamily="34" charset="0"/>
              </a:rPr>
              <a:t>(Fetscherin, 2019; </a:t>
            </a:r>
            <a:r>
              <a:rPr lang="en-US" sz="2400" i="1" dirty="0" err="1">
                <a:latin typeface="Times New Roman" panose="02020603050405020304" pitchFamily="18" charset="0"/>
                <a:ea typeface="Calibri" panose="020F0502020204030204" pitchFamily="34" charset="0"/>
              </a:rPr>
              <a:t>Kucuk</a:t>
            </a:r>
            <a:r>
              <a:rPr lang="en-US" sz="2400" i="1" dirty="0">
                <a:latin typeface="Times New Roman" panose="02020603050405020304" pitchFamily="18" charset="0"/>
                <a:ea typeface="Calibri" panose="020F0502020204030204" pitchFamily="34" charset="0"/>
              </a:rPr>
              <a:t>, 2016; Zarantonello et al., 2016; Zhang and Laroche, 2020) </a:t>
            </a:r>
            <a:r>
              <a:rPr lang="en-US" sz="2400" dirty="0">
                <a:latin typeface="Times New Roman" panose="02020603050405020304" pitchFamily="18" charset="0"/>
                <a:ea typeface="Calibri" panose="020F0502020204030204" pitchFamily="34" charset="0"/>
              </a:rPr>
              <a:t>etc. </a:t>
            </a:r>
          </a:p>
          <a:p>
            <a:pPr algn="just"/>
            <a:r>
              <a:rPr lang="en-US" sz="2400" dirty="0">
                <a:latin typeface="Times New Roman" panose="02020603050405020304" pitchFamily="18" charset="0"/>
                <a:ea typeface="Calibri" panose="020F0502020204030204" pitchFamily="34" charset="0"/>
              </a:rPr>
              <a:t>Consumers can experience hatred towards a brand due to multiple internal and external factors.</a:t>
            </a:r>
            <a:endParaRPr lang="en-US" sz="2400" dirty="0">
              <a:effectLst/>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Experience of such</a:t>
            </a:r>
            <a:r>
              <a:rPr lang="en-US" sz="2400" dirty="0">
                <a:effectLst/>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h</a:t>
            </a:r>
            <a:r>
              <a:rPr lang="en-US" sz="2400" dirty="0">
                <a:effectLst/>
                <a:latin typeface="Times New Roman" panose="02020603050405020304" pitchFamily="18" charset="0"/>
                <a:ea typeface="Calibri" panose="020F0502020204030204" pitchFamily="34" charset="0"/>
              </a:rPr>
              <a:t>atred will define an individual’s behavior towards the brand.   </a:t>
            </a: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5</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Brand Hate</a:t>
            </a:r>
          </a:p>
        </p:txBody>
      </p:sp>
      <p:sp>
        <p:nvSpPr>
          <p:cNvPr id="6" name="TextBox 5">
            <a:extLst>
              <a:ext uri="{FF2B5EF4-FFF2-40B4-BE49-F238E27FC236}">
                <a16:creationId xmlns:a16="http://schemas.microsoft.com/office/drawing/2014/main" id="{B730ECFF-D8C8-E4BD-13AE-546AA1C47B98}"/>
              </a:ext>
            </a:extLst>
          </p:cNvPr>
          <p:cNvSpPr txBox="1"/>
          <p:nvPr/>
        </p:nvSpPr>
        <p:spPr>
          <a:xfrm>
            <a:off x="504792" y="0"/>
            <a:ext cx="1958820" cy="523220"/>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AAA0041A-8F71-8F47-1C5C-98406907D3C1}"/>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Review of Literature</a:t>
            </a:r>
          </a:p>
        </p:txBody>
      </p:sp>
      <p:sp>
        <p:nvSpPr>
          <p:cNvPr id="13" name="TextBox 12">
            <a:extLst>
              <a:ext uri="{FF2B5EF4-FFF2-40B4-BE49-F238E27FC236}">
                <a16:creationId xmlns:a16="http://schemas.microsoft.com/office/drawing/2014/main" id="{B89C20A8-6D06-16D8-AC52-7BA462405CBD}"/>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4" name="TextBox 13">
            <a:extLst>
              <a:ext uri="{FF2B5EF4-FFF2-40B4-BE49-F238E27FC236}">
                <a16:creationId xmlns:a16="http://schemas.microsoft.com/office/drawing/2014/main" id="{D6029C25-ADC6-9E4F-021E-010A5A290C00}"/>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6" name="TextBox 15">
            <a:extLst>
              <a:ext uri="{FF2B5EF4-FFF2-40B4-BE49-F238E27FC236}">
                <a16:creationId xmlns:a16="http://schemas.microsoft.com/office/drawing/2014/main" id="{0CF8DA51-F2EB-D265-35F6-8628768142FD}"/>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4045178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147894" y="1923901"/>
            <a:ext cx="11731962" cy="523219"/>
          </a:xfrm>
        </p:spPr>
        <p:txBody>
          <a:bodyPr>
            <a:normAutofit fontScale="92500" lnSpcReduction="10000"/>
          </a:bodyPr>
          <a:lstStyle/>
          <a:p>
            <a:pPr algn="just"/>
            <a:r>
              <a:rPr lang="en-US" sz="1800" dirty="0">
                <a:effectLst/>
                <a:latin typeface="Times New Roman" panose="02020603050405020304" pitchFamily="18" charset="0"/>
                <a:ea typeface="Calibri" panose="020F0502020204030204" pitchFamily="34" charset="0"/>
              </a:rPr>
              <a:t>First academic conceptualization of ‘brand hate’ as a type of consumer-brand relationship defined it as antithetical to brand love </a:t>
            </a:r>
            <a:r>
              <a:rPr lang="en-US" sz="1800" i="1" dirty="0">
                <a:effectLst/>
                <a:latin typeface="Times New Roman" panose="02020603050405020304" pitchFamily="18" charset="0"/>
                <a:ea typeface="Calibri" panose="020F0502020204030204" pitchFamily="34" charset="0"/>
              </a:rPr>
              <a:t>(</a:t>
            </a:r>
            <a:r>
              <a:rPr lang="en-GB" sz="1800" i="1" dirty="0" err="1">
                <a:effectLst/>
                <a:latin typeface="Times New Roman" panose="02020603050405020304" pitchFamily="18" charset="0"/>
                <a:ea typeface="Calibri" panose="020F0502020204030204" pitchFamily="34" charset="0"/>
              </a:rPr>
              <a:t>Caroll</a:t>
            </a:r>
            <a:r>
              <a:rPr lang="en-GB" sz="1800" i="1" dirty="0">
                <a:effectLst/>
                <a:latin typeface="Times New Roman" panose="02020603050405020304" pitchFamily="18" charset="0"/>
                <a:ea typeface="Calibri" panose="020F0502020204030204" pitchFamily="34" charset="0"/>
              </a:rPr>
              <a:t> and </a:t>
            </a:r>
            <a:r>
              <a:rPr lang="en-GB" sz="1800" i="1" dirty="0" err="1">
                <a:effectLst/>
                <a:latin typeface="Times New Roman" panose="02020603050405020304" pitchFamily="18" charset="0"/>
                <a:ea typeface="Calibri" panose="020F0502020204030204" pitchFamily="34" charset="0"/>
              </a:rPr>
              <a:t>Ahuvia</a:t>
            </a:r>
            <a:r>
              <a:rPr lang="en-GB" sz="1800" i="1" dirty="0">
                <a:latin typeface="Times New Roman" panose="02020603050405020304" pitchFamily="18" charset="0"/>
                <a:ea typeface="Calibri" panose="020F0502020204030204" pitchFamily="34" charset="0"/>
              </a:rPr>
              <a:t>, </a:t>
            </a:r>
            <a:r>
              <a:rPr lang="en-GB" sz="1800" i="1" dirty="0">
                <a:effectLst/>
                <a:latin typeface="Times New Roman" panose="02020603050405020304" pitchFamily="18" charset="0"/>
                <a:ea typeface="Calibri" panose="020F0502020204030204" pitchFamily="34" charset="0"/>
              </a:rPr>
              <a:t>2006). </a:t>
            </a:r>
            <a:r>
              <a:rPr lang="en-US" sz="1800" i="1" dirty="0">
                <a:effectLst/>
                <a:latin typeface="Times New Roman" panose="02020603050405020304" pitchFamily="18" charset="0"/>
                <a:ea typeface="Calibri" panose="020F0502020204030204" pitchFamily="34" charset="0"/>
              </a:rPr>
              <a:t> </a:t>
            </a: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6</a:t>
            </a:fld>
            <a:endParaRPr lang="en-IN" dirty="0"/>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Brand hate conceptualization</a:t>
            </a:r>
          </a:p>
        </p:txBody>
      </p:sp>
      <p:sp>
        <p:nvSpPr>
          <p:cNvPr id="12" name="Arrow: Right 11">
            <a:extLst>
              <a:ext uri="{FF2B5EF4-FFF2-40B4-BE49-F238E27FC236}">
                <a16:creationId xmlns:a16="http://schemas.microsoft.com/office/drawing/2014/main" id="{5AFCE038-E36B-4983-982F-70ECA2E46D3A}"/>
              </a:ext>
            </a:extLst>
          </p:cNvPr>
          <p:cNvSpPr/>
          <p:nvPr/>
        </p:nvSpPr>
        <p:spPr>
          <a:xfrm>
            <a:off x="1873388" y="4634346"/>
            <a:ext cx="9945043" cy="288718"/>
          </a:xfrm>
          <a:prstGeom prst="rightArrow">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78F89D-D4FB-4F15-9970-B8DDA4A5122F}"/>
              </a:ext>
            </a:extLst>
          </p:cNvPr>
          <p:cNvSpPr/>
          <p:nvPr/>
        </p:nvSpPr>
        <p:spPr>
          <a:xfrm>
            <a:off x="6528944" y="3526007"/>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F7ABF84-4283-4ABC-8223-954964986AEB}"/>
              </a:ext>
            </a:extLst>
          </p:cNvPr>
          <p:cNvSpPr txBox="1"/>
          <p:nvPr/>
        </p:nvSpPr>
        <p:spPr>
          <a:xfrm>
            <a:off x="147894" y="3403247"/>
            <a:ext cx="1499128" cy="338554"/>
          </a:xfrm>
          <a:prstGeom prst="rect">
            <a:avLst/>
          </a:prstGeom>
          <a:noFill/>
        </p:spPr>
        <p:txBody>
          <a:bodyPr wrap="none" rtlCol="0">
            <a:spAutoFit/>
          </a:bodyPr>
          <a:lstStyle/>
          <a:p>
            <a:pPr algn="ctr"/>
            <a:r>
              <a:rPr lang="en-US" sz="1600" dirty="0">
                <a:solidFill>
                  <a:schemeClr val="bg1">
                    <a:lumMod val="50000"/>
                  </a:schemeClr>
                </a:solidFill>
                <a:latin typeface="Times New Roman" panose="02020603050405020304" pitchFamily="18" charset="0"/>
                <a:cs typeface="Times New Roman" panose="02020603050405020304" pitchFamily="18" charset="0"/>
              </a:rPr>
              <a:t>Unidimensional</a:t>
            </a:r>
          </a:p>
        </p:txBody>
      </p:sp>
      <p:sp>
        <p:nvSpPr>
          <p:cNvPr id="17" name="Rectangle: Rounded Corners 16">
            <a:extLst>
              <a:ext uri="{FF2B5EF4-FFF2-40B4-BE49-F238E27FC236}">
                <a16:creationId xmlns:a16="http://schemas.microsoft.com/office/drawing/2014/main" id="{7BF04798-5D06-437F-AC46-3DB5CC394B5B}"/>
              </a:ext>
            </a:extLst>
          </p:cNvPr>
          <p:cNvSpPr/>
          <p:nvPr/>
        </p:nvSpPr>
        <p:spPr>
          <a:xfrm>
            <a:off x="372526" y="4033415"/>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Brand hate</a:t>
            </a:r>
          </a:p>
        </p:txBody>
      </p:sp>
      <p:sp>
        <p:nvSpPr>
          <p:cNvPr id="18" name="Arrow: Right 17">
            <a:extLst>
              <a:ext uri="{FF2B5EF4-FFF2-40B4-BE49-F238E27FC236}">
                <a16:creationId xmlns:a16="http://schemas.microsoft.com/office/drawing/2014/main" id="{E59AC461-CD1A-4F32-B3CF-4F4BC9BFB0E8}"/>
              </a:ext>
            </a:extLst>
          </p:cNvPr>
          <p:cNvSpPr/>
          <p:nvPr/>
        </p:nvSpPr>
        <p:spPr>
          <a:xfrm>
            <a:off x="1754598" y="3445281"/>
            <a:ext cx="9945043" cy="288718"/>
          </a:xfrm>
          <a:prstGeom prst="rightArrow">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91ED408-5B1E-47C8-ABDD-0C60D04B5058}"/>
              </a:ext>
            </a:extLst>
          </p:cNvPr>
          <p:cNvCxnSpPr>
            <a:cxnSpLocks/>
            <a:stCxn id="17" idx="0"/>
            <a:endCxn id="16" idx="2"/>
          </p:cNvCxnSpPr>
          <p:nvPr/>
        </p:nvCxnSpPr>
        <p:spPr>
          <a:xfrm flipH="1" flipV="1">
            <a:off x="897458" y="3741801"/>
            <a:ext cx="1" cy="29161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38AD52F-D16D-414D-B7B5-55026083B386}"/>
              </a:ext>
            </a:extLst>
          </p:cNvPr>
          <p:cNvCxnSpPr>
            <a:cxnSpLocks/>
          </p:cNvCxnSpPr>
          <p:nvPr/>
        </p:nvCxnSpPr>
        <p:spPr>
          <a:xfrm flipV="1">
            <a:off x="2701974" y="3264107"/>
            <a:ext cx="0" cy="1950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6C95C7-4161-42A5-978D-5CFC36581A93}"/>
              </a:ext>
            </a:extLst>
          </p:cNvPr>
          <p:cNvCxnSpPr>
            <a:cxnSpLocks/>
            <a:stCxn id="17" idx="2"/>
            <a:endCxn id="37" idx="0"/>
          </p:cNvCxnSpPr>
          <p:nvPr/>
        </p:nvCxnSpPr>
        <p:spPr>
          <a:xfrm>
            <a:off x="897459" y="4322133"/>
            <a:ext cx="0" cy="29150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5E26A0F-8D58-443F-AA05-04327B5B8FD4}"/>
              </a:ext>
            </a:extLst>
          </p:cNvPr>
          <p:cNvCxnSpPr>
            <a:cxnSpLocks/>
          </p:cNvCxnSpPr>
          <p:nvPr/>
        </p:nvCxnSpPr>
        <p:spPr>
          <a:xfrm>
            <a:off x="3490136" y="4922622"/>
            <a:ext cx="0" cy="18732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83AABB-A4AA-4937-8A36-4FD2D25DA59C}"/>
              </a:ext>
            </a:extLst>
          </p:cNvPr>
          <p:cNvSpPr/>
          <p:nvPr/>
        </p:nvSpPr>
        <p:spPr>
          <a:xfrm>
            <a:off x="5750367" y="3530846"/>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B7F7F76-74AF-44FD-8B7D-AB6234E9F1E4}"/>
              </a:ext>
            </a:extLst>
          </p:cNvPr>
          <p:cNvSpPr/>
          <p:nvPr/>
        </p:nvSpPr>
        <p:spPr>
          <a:xfrm>
            <a:off x="6490848" y="4718063"/>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E378CE2-4D90-41BF-9E2B-E1A6564AE770}"/>
              </a:ext>
            </a:extLst>
          </p:cNvPr>
          <p:cNvSpPr/>
          <p:nvPr/>
        </p:nvSpPr>
        <p:spPr>
          <a:xfrm>
            <a:off x="8168056" y="4718062"/>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498A023-179B-487A-9934-EBCF92A66CF2}"/>
              </a:ext>
            </a:extLst>
          </p:cNvPr>
          <p:cNvSpPr/>
          <p:nvPr/>
        </p:nvSpPr>
        <p:spPr>
          <a:xfrm>
            <a:off x="4273809" y="3530237"/>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38A8913-02FC-42F2-B689-3868820E6078}"/>
              </a:ext>
            </a:extLst>
          </p:cNvPr>
          <p:cNvSpPr/>
          <p:nvPr/>
        </p:nvSpPr>
        <p:spPr>
          <a:xfrm>
            <a:off x="3431675" y="4732998"/>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5666705-CB34-47EC-BE94-52BA035D998B}"/>
              </a:ext>
            </a:extLst>
          </p:cNvPr>
          <p:cNvSpPr/>
          <p:nvPr/>
        </p:nvSpPr>
        <p:spPr>
          <a:xfrm>
            <a:off x="2658623" y="3518205"/>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60CD4C2-1210-461A-AC26-9B45F2AC5041}"/>
              </a:ext>
            </a:extLst>
          </p:cNvPr>
          <p:cNvSpPr/>
          <p:nvPr/>
        </p:nvSpPr>
        <p:spPr>
          <a:xfrm>
            <a:off x="8558844" y="3530236"/>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BC9B59D-58CE-4896-9F79-30F173E2C53A}"/>
              </a:ext>
            </a:extLst>
          </p:cNvPr>
          <p:cNvSpPr txBox="1"/>
          <p:nvPr/>
        </p:nvSpPr>
        <p:spPr>
          <a:xfrm>
            <a:off x="72553" y="4613634"/>
            <a:ext cx="1649811" cy="338554"/>
          </a:xfrm>
          <a:prstGeom prst="rect">
            <a:avLst/>
          </a:prstGeom>
          <a:noFill/>
        </p:spPr>
        <p:txBody>
          <a:bodyPr wrap="none" rtlCol="0">
            <a:spAutoFit/>
          </a:bodyPr>
          <a:lstStyle/>
          <a:p>
            <a:pPr algn="ctr"/>
            <a:r>
              <a:rPr lang="en-US" sz="1600" dirty="0">
                <a:solidFill>
                  <a:schemeClr val="bg1">
                    <a:lumMod val="50000"/>
                  </a:schemeClr>
                </a:solidFill>
                <a:latin typeface="Times New Roman" panose="02020603050405020304" pitchFamily="18" charset="0"/>
                <a:cs typeface="Times New Roman" panose="02020603050405020304" pitchFamily="18" charset="0"/>
              </a:rPr>
              <a:t>Multidimensional</a:t>
            </a:r>
          </a:p>
        </p:txBody>
      </p:sp>
      <p:sp>
        <p:nvSpPr>
          <p:cNvPr id="45" name="TextBox 44">
            <a:extLst>
              <a:ext uri="{FF2B5EF4-FFF2-40B4-BE49-F238E27FC236}">
                <a16:creationId xmlns:a16="http://schemas.microsoft.com/office/drawing/2014/main" id="{7DDE90E7-16EC-4BE6-99D0-78D8D4D97CFC}"/>
              </a:ext>
            </a:extLst>
          </p:cNvPr>
          <p:cNvSpPr txBox="1"/>
          <p:nvPr/>
        </p:nvSpPr>
        <p:spPr>
          <a:xfrm>
            <a:off x="1463066" y="4038913"/>
            <a:ext cx="1764778" cy="276999"/>
          </a:xfrm>
          <a:prstGeom prst="rect">
            <a:avLst/>
          </a:prstGeom>
          <a:noFill/>
        </p:spPr>
        <p:txBody>
          <a:bodyPr wrap="none" rtlCol="0">
            <a:spAutoFit/>
          </a:bodyPr>
          <a:lstStyle/>
          <a:p>
            <a:pPr algn="ctr"/>
            <a:r>
              <a:rPr lang="en-US" sz="1200" i="1" dirty="0" err="1">
                <a:solidFill>
                  <a:schemeClr val="bg1">
                    <a:lumMod val="50000"/>
                  </a:schemeClr>
                </a:solidFill>
                <a:latin typeface="Times New Roman" panose="02020603050405020304" pitchFamily="18" charset="0"/>
                <a:cs typeface="Times New Roman" panose="02020603050405020304" pitchFamily="18" charset="0"/>
              </a:rPr>
              <a:t>Caroll</a:t>
            </a:r>
            <a:r>
              <a:rPr lang="en-US" sz="1200" i="1" dirty="0">
                <a:solidFill>
                  <a:schemeClr val="bg1">
                    <a:lumMod val="50000"/>
                  </a:schemeClr>
                </a:solidFill>
                <a:latin typeface="Times New Roman" panose="02020603050405020304" pitchFamily="18" charset="0"/>
                <a:cs typeface="Times New Roman" panose="02020603050405020304" pitchFamily="18" charset="0"/>
              </a:rPr>
              <a:t> and Ahuvia (2006)</a:t>
            </a:r>
          </a:p>
        </p:txBody>
      </p:sp>
      <p:sp>
        <p:nvSpPr>
          <p:cNvPr id="47" name="Oval 46">
            <a:extLst>
              <a:ext uri="{FF2B5EF4-FFF2-40B4-BE49-F238E27FC236}">
                <a16:creationId xmlns:a16="http://schemas.microsoft.com/office/drawing/2014/main" id="{7B86214D-95E2-4A16-B4D4-32FE7BA8F2A4}"/>
              </a:ext>
            </a:extLst>
          </p:cNvPr>
          <p:cNvSpPr/>
          <p:nvPr/>
        </p:nvSpPr>
        <p:spPr>
          <a:xfrm>
            <a:off x="11108598" y="4723720"/>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B83B731-472D-4059-ACC4-F2CEF5AD98C6}"/>
              </a:ext>
            </a:extLst>
          </p:cNvPr>
          <p:cNvSpPr/>
          <p:nvPr/>
        </p:nvSpPr>
        <p:spPr>
          <a:xfrm>
            <a:off x="9930444" y="3537884"/>
            <a:ext cx="103511" cy="103511"/>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A3A4BA77-D0EE-4762-ADEB-2B54C66E1207}"/>
              </a:ext>
            </a:extLst>
          </p:cNvPr>
          <p:cNvCxnSpPr>
            <a:cxnSpLocks/>
          </p:cNvCxnSpPr>
          <p:nvPr/>
        </p:nvCxnSpPr>
        <p:spPr>
          <a:xfrm flipV="1">
            <a:off x="4329186" y="3257498"/>
            <a:ext cx="0" cy="19992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75B1AE3-2833-4D10-903D-36A294D95095}"/>
              </a:ext>
            </a:extLst>
          </p:cNvPr>
          <p:cNvCxnSpPr>
            <a:cxnSpLocks/>
          </p:cNvCxnSpPr>
          <p:nvPr/>
        </p:nvCxnSpPr>
        <p:spPr>
          <a:xfrm flipV="1">
            <a:off x="5802122" y="3252075"/>
            <a:ext cx="0" cy="19992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404B725-3605-4833-B84F-708F350B10E2}"/>
              </a:ext>
            </a:extLst>
          </p:cNvPr>
          <p:cNvCxnSpPr>
            <a:cxnSpLocks/>
          </p:cNvCxnSpPr>
          <p:nvPr/>
        </p:nvCxnSpPr>
        <p:spPr>
          <a:xfrm flipV="1">
            <a:off x="8598567" y="3255158"/>
            <a:ext cx="0" cy="19992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205267D-2E03-413B-A9ED-21BD7A53A5D8}"/>
              </a:ext>
            </a:extLst>
          </p:cNvPr>
          <p:cNvCxnSpPr>
            <a:cxnSpLocks/>
          </p:cNvCxnSpPr>
          <p:nvPr/>
        </p:nvCxnSpPr>
        <p:spPr>
          <a:xfrm flipV="1">
            <a:off x="9982199" y="3251955"/>
            <a:ext cx="0" cy="19992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36C574E-694D-46D1-80F5-3386152B6E88}"/>
              </a:ext>
            </a:extLst>
          </p:cNvPr>
          <p:cNvCxnSpPr>
            <a:cxnSpLocks/>
          </p:cNvCxnSpPr>
          <p:nvPr/>
        </p:nvCxnSpPr>
        <p:spPr>
          <a:xfrm>
            <a:off x="6532566" y="4922622"/>
            <a:ext cx="0" cy="18732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C07734A-7E5C-462C-955C-FFAC47658636}"/>
              </a:ext>
            </a:extLst>
          </p:cNvPr>
          <p:cNvCxnSpPr>
            <a:cxnSpLocks/>
          </p:cNvCxnSpPr>
          <p:nvPr/>
        </p:nvCxnSpPr>
        <p:spPr>
          <a:xfrm>
            <a:off x="8219811" y="4922622"/>
            <a:ext cx="0" cy="18732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347F1C4-6DA9-4859-8DFC-79CDEDAD906A}"/>
              </a:ext>
            </a:extLst>
          </p:cNvPr>
          <p:cNvCxnSpPr>
            <a:cxnSpLocks/>
          </p:cNvCxnSpPr>
          <p:nvPr/>
        </p:nvCxnSpPr>
        <p:spPr>
          <a:xfrm>
            <a:off x="11160352" y="4923064"/>
            <a:ext cx="0" cy="18732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0C69283-6A3F-4411-B569-9A1E276BC9C3}"/>
              </a:ext>
            </a:extLst>
          </p:cNvPr>
          <p:cNvSpPr txBox="1"/>
          <p:nvPr/>
        </p:nvSpPr>
        <p:spPr>
          <a:xfrm>
            <a:off x="7326778" y="4312142"/>
            <a:ext cx="1786066"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Zarantonello et al. (2016)</a:t>
            </a:r>
          </a:p>
        </p:txBody>
      </p:sp>
      <p:sp>
        <p:nvSpPr>
          <p:cNvPr id="71" name="TextBox 70">
            <a:extLst>
              <a:ext uri="{FF2B5EF4-FFF2-40B4-BE49-F238E27FC236}">
                <a16:creationId xmlns:a16="http://schemas.microsoft.com/office/drawing/2014/main" id="{3456BFB5-5144-4F8C-8A0D-B7528D89ED7A}"/>
              </a:ext>
            </a:extLst>
          </p:cNvPr>
          <p:cNvSpPr txBox="1"/>
          <p:nvPr/>
        </p:nvSpPr>
        <p:spPr>
          <a:xfrm>
            <a:off x="10444937" y="4255939"/>
            <a:ext cx="1293944"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Fetscherin (2019)</a:t>
            </a:r>
          </a:p>
        </p:txBody>
      </p:sp>
      <p:sp>
        <p:nvSpPr>
          <p:cNvPr id="72" name="TextBox 71">
            <a:extLst>
              <a:ext uri="{FF2B5EF4-FFF2-40B4-BE49-F238E27FC236}">
                <a16:creationId xmlns:a16="http://schemas.microsoft.com/office/drawing/2014/main" id="{411C786A-5D7A-464B-91E2-AEBAEF4E1ADF}"/>
              </a:ext>
            </a:extLst>
          </p:cNvPr>
          <p:cNvSpPr txBox="1"/>
          <p:nvPr/>
        </p:nvSpPr>
        <p:spPr>
          <a:xfrm>
            <a:off x="2005246" y="3722829"/>
            <a:ext cx="1432508"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Johnson et al (2011)</a:t>
            </a:r>
          </a:p>
        </p:txBody>
      </p:sp>
      <p:sp>
        <p:nvSpPr>
          <p:cNvPr id="74" name="TextBox 73">
            <a:extLst>
              <a:ext uri="{FF2B5EF4-FFF2-40B4-BE49-F238E27FC236}">
                <a16:creationId xmlns:a16="http://schemas.microsoft.com/office/drawing/2014/main" id="{13ACA05A-6D45-4315-B193-6FEEEDAF83FE}"/>
              </a:ext>
            </a:extLst>
          </p:cNvPr>
          <p:cNvSpPr txBox="1"/>
          <p:nvPr/>
        </p:nvSpPr>
        <p:spPr>
          <a:xfrm>
            <a:off x="3070162" y="4344421"/>
            <a:ext cx="1423788"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Romani et al (2012)</a:t>
            </a:r>
          </a:p>
        </p:txBody>
      </p:sp>
      <p:sp>
        <p:nvSpPr>
          <p:cNvPr id="75" name="Rectangle: Rounded Corners 74">
            <a:extLst>
              <a:ext uri="{FF2B5EF4-FFF2-40B4-BE49-F238E27FC236}">
                <a16:creationId xmlns:a16="http://schemas.microsoft.com/office/drawing/2014/main" id="{EBDA7EC1-4321-4862-93CB-464FF555817C}"/>
              </a:ext>
            </a:extLst>
          </p:cNvPr>
          <p:cNvSpPr/>
          <p:nvPr/>
        </p:nvSpPr>
        <p:spPr>
          <a:xfrm>
            <a:off x="2788673" y="5192996"/>
            <a:ext cx="1439011" cy="1306871"/>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Dislike</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Anger</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Sadness</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Worry</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Embarrassment</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Discontent</a:t>
            </a:r>
          </a:p>
        </p:txBody>
      </p:sp>
      <p:sp>
        <p:nvSpPr>
          <p:cNvPr id="77" name="TextBox 76">
            <a:extLst>
              <a:ext uri="{FF2B5EF4-FFF2-40B4-BE49-F238E27FC236}">
                <a16:creationId xmlns:a16="http://schemas.microsoft.com/office/drawing/2014/main" id="{31CE6BDE-D92F-426F-A8CA-F782296FE3C9}"/>
              </a:ext>
            </a:extLst>
          </p:cNvPr>
          <p:cNvSpPr txBox="1"/>
          <p:nvPr/>
        </p:nvSpPr>
        <p:spPr>
          <a:xfrm>
            <a:off x="3688402" y="3744394"/>
            <a:ext cx="1378904"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Bryson et al (2013)</a:t>
            </a:r>
          </a:p>
        </p:txBody>
      </p:sp>
      <p:sp>
        <p:nvSpPr>
          <p:cNvPr id="78" name="Rectangle: Rounded Corners 77">
            <a:extLst>
              <a:ext uri="{FF2B5EF4-FFF2-40B4-BE49-F238E27FC236}">
                <a16:creationId xmlns:a16="http://schemas.microsoft.com/office/drawing/2014/main" id="{0527EDCC-5CCE-4334-BC80-95800BDF15C3}"/>
              </a:ext>
            </a:extLst>
          </p:cNvPr>
          <p:cNvSpPr/>
          <p:nvPr/>
        </p:nvSpPr>
        <p:spPr>
          <a:xfrm>
            <a:off x="3803222" y="2470617"/>
            <a:ext cx="1049866" cy="716491"/>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Extreme negative affect</a:t>
            </a:r>
          </a:p>
        </p:txBody>
      </p:sp>
      <p:sp>
        <p:nvSpPr>
          <p:cNvPr id="79" name="Rectangle: Rounded Corners 78">
            <a:extLst>
              <a:ext uri="{FF2B5EF4-FFF2-40B4-BE49-F238E27FC236}">
                <a16:creationId xmlns:a16="http://schemas.microsoft.com/office/drawing/2014/main" id="{2854FEA9-12A6-48A7-B1EC-32A5101939C2}"/>
              </a:ext>
            </a:extLst>
          </p:cNvPr>
          <p:cNvSpPr/>
          <p:nvPr/>
        </p:nvSpPr>
        <p:spPr>
          <a:xfrm>
            <a:off x="2196567" y="2910731"/>
            <a:ext cx="1049866" cy="288718"/>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Shame</a:t>
            </a:r>
          </a:p>
        </p:txBody>
      </p:sp>
      <p:sp>
        <p:nvSpPr>
          <p:cNvPr id="80" name="TextBox 79">
            <a:extLst>
              <a:ext uri="{FF2B5EF4-FFF2-40B4-BE49-F238E27FC236}">
                <a16:creationId xmlns:a16="http://schemas.microsoft.com/office/drawing/2014/main" id="{E69B4F69-B0E3-42F1-9DB1-22F2279E3E45}"/>
              </a:ext>
            </a:extLst>
          </p:cNvPr>
          <p:cNvSpPr txBox="1"/>
          <p:nvPr/>
        </p:nvSpPr>
        <p:spPr>
          <a:xfrm>
            <a:off x="5118816" y="3741801"/>
            <a:ext cx="1423788"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Romani et al (2015)</a:t>
            </a:r>
          </a:p>
        </p:txBody>
      </p:sp>
      <p:sp>
        <p:nvSpPr>
          <p:cNvPr id="81" name="Rectangle: Rounded Corners 80">
            <a:extLst>
              <a:ext uri="{FF2B5EF4-FFF2-40B4-BE49-F238E27FC236}">
                <a16:creationId xmlns:a16="http://schemas.microsoft.com/office/drawing/2014/main" id="{38A57F42-B25C-4ABD-891A-FAB9A6C8B666}"/>
              </a:ext>
            </a:extLst>
          </p:cNvPr>
          <p:cNvSpPr/>
          <p:nvPr/>
        </p:nvSpPr>
        <p:spPr>
          <a:xfrm>
            <a:off x="5263678" y="2465208"/>
            <a:ext cx="1049866" cy="725697"/>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Anger + </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Disgust +</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Contempt</a:t>
            </a:r>
          </a:p>
        </p:txBody>
      </p:sp>
      <p:sp>
        <p:nvSpPr>
          <p:cNvPr id="82" name="TextBox 81">
            <a:extLst>
              <a:ext uri="{FF2B5EF4-FFF2-40B4-BE49-F238E27FC236}">
                <a16:creationId xmlns:a16="http://schemas.microsoft.com/office/drawing/2014/main" id="{1DC05B8A-D82A-41C4-B50A-C654D77EE723}"/>
              </a:ext>
            </a:extLst>
          </p:cNvPr>
          <p:cNvSpPr txBox="1"/>
          <p:nvPr/>
        </p:nvSpPr>
        <p:spPr>
          <a:xfrm>
            <a:off x="5861133" y="4320824"/>
            <a:ext cx="1335623" cy="276999"/>
          </a:xfrm>
          <a:prstGeom prst="rect">
            <a:avLst/>
          </a:prstGeom>
          <a:noFill/>
        </p:spPr>
        <p:txBody>
          <a:bodyPr wrap="none" rtlCol="0">
            <a:spAutoFit/>
          </a:bodyPr>
          <a:lstStyle/>
          <a:p>
            <a:pPr algn="ctr"/>
            <a:r>
              <a:rPr lang="en-US" sz="1200" i="1" dirty="0" err="1">
                <a:solidFill>
                  <a:schemeClr val="bg1">
                    <a:lumMod val="50000"/>
                  </a:schemeClr>
                </a:solidFill>
                <a:latin typeface="Times New Roman" panose="02020603050405020304" pitchFamily="18" charset="0"/>
                <a:cs typeface="Times New Roman" panose="02020603050405020304" pitchFamily="18" charset="0"/>
              </a:rPr>
              <a:t>Kähr</a:t>
            </a:r>
            <a:r>
              <a:rPr lang="en-US" sz="1200" i="1" dirty="0">
                <a:solidFill>
                  <a:schemeClr val="bg1">
                    <a:lumMod val="50000"/>
                  </a:schemeClr>
                </a:solidFill>
                <a:latin typeface="Times New Roman" panose="02020603050405020304" pitchFamily="18" charset="0"/>
                <a:cs typeface="Times New Roman" panose="02020603050405020304" pitchFamily="18" charset="0"/>
              </a:rPr>
              <a:t>  et al. (2016)</a:t>
            </a:r>
          </a:p>
        </p:txBody>
      </p:sp>
      <p:sp>
        <p:nvSpPr>
          <p:cNvPr id="83" name="Rectangle: Rounded Corners 82">
            <a:extLst>
              <a:ext uri="{FF2B5EF4-FFF2-40B4-BE49-F238E27FC236}">
                <a16:creationId xmlns:a16="http://schemas.microsoft.com/office/drawing/2014/main" id="{7953BB37-A3EF-48A5-B18C-13ABE0CBEC46}"/>
              </a:ext>
            </a:extLst>
          </p:cNvPr>
          <p:cNvSpPr/>
          <p:nvPr/>
        </p:nvSpPr>
        <p:spPr>
          <a:xfrm>
            <a:off x="5933121" y="5210994"/>
            <a:ext cx="1191646" cy="995032"/>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Anger</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Frustration</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Outrage</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Hatred</a:t>
            </a:r>
          </a:p>
        </p:txBody>
      </p:sp>
      <p:sp>
        <p:nvSpPr>
          <p:cNvPr id="84" name="Rectangle: Rounded Corners 83">
            <a:extLst>
              <a:ext uri="{FF2B5EF4-FFF2-40B4-BE49-F238E27FC236}">
                <a16:creationId xmlns:a16="http://schemas.microsoft.com/office/drawing/2014/main" id="{F6A0E93D-973A-4D37-A45F-8E79207EE9A1}"/>
              </a:ext>
            </a:extLst>
          </p:cNvPr>
          <p:cNvSpPr/>
          <p:nvPr/>
        </p:nvSpPr>
        <p:spPr>
          <a:xfrm>
            <a:off x="7389889" y="5192603"/>
            <a:ext cx="1659844" cy="1306871"/>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Anger</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Contempt/Disgust</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Fear</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Disappointment</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Shame</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Dehumanization</a:t>
            </a:r>
          </a:p>
        </p:txBody>
      </p:sp>
      <p:sp>
        <p:nvSpPr>
          <p:cNvPr id="85" name="Rectangle: Rounded Corners 84">
            <a:extLst>
              <a:ext uri="{FF2B5EF4-FFF2-40B4-BE49-F238E27FC236}">
                <a16:creationId xmlns:a16="http://schemas.microsoft.com/office/drawing/2014/main" id="{074CD996-05C2-4E20-9A9E-84C4E2D9B5EA}"/>
              </a:ext>
            </a:extLst>
          </p:cNvPr>
          <p:cNvSpPr/>
          <p:nvPr/>
        </p:nvSpPr>
        <p:spPr>
          <a:xfrm>
            <a:off x="10625809" y="5192603"/>
            <a:ext cx="1066838" cy="864265"/>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Anger </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Disgust</a:t>
            </a:r>
          </a:p>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Contempt</a:t>
            </a:r>
          </a:p>
        </p:txBody>
      </p:sp>
      <p:sp>
        <p:nvSpPr>
          <p:cNvPr id="86" name="Rectangle: Rounded Corners 85">
            <a:extLst>
              <a:ext uri="{FF2B5EF4-FFF2-40B4-BE49-F238E27FC236}">
                <a16:creationId xmlns:a16="http://schemas.microsoft.com/office/drawing/2014/main" id="{725BFD2D-1E61-4B95-8ECA-1C01F097F38D}"/>
              </a:ext>
            </a:extLst>
          </p:cNvPr>
          <p:cNvSpPr/>
          <p:nvPr/>
        </p:nvSpPr>
        <p:spPr>
          <a:xfrm>
            <a:off x="8085666" y="2738763"/>
            <a:ext cx="1049866" cy="448345"/>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Brand hate emotion</a:t>
            </a:r>
          </a:p>
        </p:txBody>
      </p:sp>
      <p:sp>
        <p:nvSpPr>
          <p:cNvPr id="87" name="TextBox 86">
            <a:extLst>
              <a:ext uri="{FF2B5EF4-FFF2-40B4-BE49-F238E27FC236}">
                <a16:creationId xmlns:a16="http://schemas.microsoft.com/office/drawing/2014/main" id="{7F8703E6-65D6-40AD-A2E7-8A74DD97CB98}"/>
              </a:ext>
            </a:extLst>
          </p:cNvPr>
          <p:cNvSpPr txBox="1"/>
          <p:nvPr/>
        </p:nvSpPr>
        <p:spPr>
          <a:xfrm>
            <a:off x="7896291" y="3739464"/>
            <a:ext cx="1404552" cy="276999"/>
          </a:xfrm>
          <a:prstGeom prst="rect">
            <a:avLst/>
          </a:prstGeom>
          <a:noFill/>
        </p:spPr>
        <p:txBody>
          <a:bodyPr wrap="none" rtlCol="0">
            <a:spAutoFit/>
          </a:bodyPr>
          <a:lstStyle/>
          <a:p>
            <a:pPr algn="ctr"/>
            <a:r>
              <a:rPr lang="en-US" sz="1200" i="1" dirty="0">
                <a:solidFill>
                  <a:schemeClr val="bg1">
                    <a:lumMod val="50000"/>
                  </a:schemeClr>
                </a:solidFill>
                <a:latin typeface="Times New Roman" panose="02020603050405020304" pitchFamily="18" charset="0"/>
                <a:cs typeface="Times New Roman" panose="02020603050405020304" pitchFamily="18" charset="0"/>
              </a:rPr>
              <a:t>Hegner et al (2017)</a:t>
            </a:r>
          </a:p>
        </p:txBody>
      </p:sp>
      <p:sp>
        <p:nvSpPr>
          <p:cNvPr id="89" name="Rectangle: Rounded Corners 88">
            <a:extLst>
              <a:ext uri="{FF2B5EF4-FFF2-40B4-BE49-F238E27FC236}">
                <a16:creationId xmlns:a16="http://schemas.microsoft.com/office/drawing/2014/main" id="{2B0205E7-29CC-4A2A-B85B-17FACE1541B2}"/>
              </a:ext>
            </a:extLst>
          </p:cNvPr>
          <p:cNvSpPr/>
          <p:nvPr/>
        </p:nvSpPr>
        <p:spPr>
          <a:xfrm>
            <a:off x="9457266" y="2726461"/>
            <a:ext cx="1049866" cy="448346"/>
          </a:xfrm>
          <a:prstGeom prst="round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Times New Roman" panose="02020603050405020304" pitchFamily="18" charset="0"/>
                <a:cs typeface="Times New Roman" panose="02020603050405020304" pitchFamily="18" charset="0"/>
              </a:rPr>
              <a:t>Brand hate emotion</a:t>
            </a:r>
          </a:p>
        </p:txBody>
      </p:sp>
      <p:sp>
        <p:nvSpPr>
          <p:cNvPr id="90" name="TextBox 89">
            <a:extLst>
              <a:ext uri="{FF2B5EF4-FFF2-40B4-BE49-F238E27FC236}">
                <a16:creationId xmlns:a16="http://schemas.microsoft.com/office/drawing/2014/main" id="{E445A0AD-A54E-4456-A620-4B7DE3F6B8B8}"/>
              </a:ext>
            </a:extLst>
          </p:cNvPr>
          <p:cNvSpPr txBox="1"/>
          <p:nvPr/>
        </p:nvSpPr>
        <p:spPr>
          <a:xfrm>
            <a:off x="9460260" y="3775434"/>
            <a:ext cx="1043877" cy="276999"/>
          </a:xfrm>
          <a:prstGeom prst="rect">
            <a:avLst/>
          </a:prstGeom>
          <a:noFill/>
        </p:spPr>
        <p:txBody>
          <a:bodyPr wrap="none" rtlCol="0">
            <a:spAutoFit/>
          </a:bodyPr>
          <a:lstStyle/>
          <a:p>
            <a:pPr algn="ctr"/>
            <a:r>
              <a:rPr lang="en-US" sz="1200" i="1" dirty="0" err="1">
                <a:solidFill>
                  <a:schemeClr val="bg1">
                    <a:lumMod val="50000"/>
                  </a:schemeClr>
                </a:solidFill>
                <a:latin typeface="Times New Roman" panose="02020603050405020304" pitchFamily="18" charset="0"/>
                <a:cs typeface="Times New Roman" panose="02020603050405020304" pitchFamily="18" charset="0"/>
              </a:rPr>
              <a:t>Kucuk</a:t>
            </a:r>
            <a:r>
              <a:rPr lang="en-US" sz="1200" i="1" dirty="0">
                <a:solidFill>
                  <a:schemeClr val="bg1">
                    <a:lumMod val="50000"/>
                  </a:schemeClr>
                </a:solidFill>
                <a:latin typeface="Times New Roman" panose="02020603050405020304" pitchFamily="18" charset="0"/>
                <a:cs typeface="Times New Roman" panose="02020603050405020304" pitchFamily="18" charset="0"/>
              </a:rPr>
              <a:t> (2018)</a:t>
            </a:r>
          </a:p>
        </p:txBody>
      </p:sp>
      <p:sp>
        <p:nvSpPr>
          <p:cNvPr id="6" name="TextBox 5">
            <a:extLst>
              <a:ext uri="{FF2B5EF4-FFF2-40B4-BE49-F238E27FC236}">
                <a16:creationId xmlns:a16="http://schemas.microsoft.com/office/drawing/2014/main" id="{CB90B347-6834-4186-58F8-FE0CDA883E98}"/>
              </a:ext>
            </a:extLst>
          </p:cNvPr>
          <p:cNvSpPr txBox="1"/>
          <p:nvPr/>
        </p:nvSpPr>
        <p:spPr>
          <a:xfrm>
            <a:off x="504792" y="0"/>
            <a:ext cx="1958820" cy="523220"/>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Introduction</a:t>
            </a:r>
          </a:p>
        </p:txBody>
      </p:sp>
      <p:sp>
        <p:nvSpPr>
          <p:cNvPr id="14" name="TextBox 13">
            <a:extLst>
              <a:ext uri="{FF2B5EF4-FFF2-40B4-BE49-F238E27FC236}">
                <a16:creationId xmlns:a16="http://schemas.microsoft.com/office/drawing/2014/main" id="{6EA42592-1EBE-AD93-95B7-1815B16E9867}"/>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Review of Literature</a:t>
            </a:r>
          </a:p>
        </p:txBody>
      </p:sp>
      <p:sp>
        <p:nvSpPr>
          <p:cNvPr id="19" name="TextBox 18">
            <a:extLst>
              <a:ext uri="{FF2B5EF4-FFF2-40B4-BE49-F238E27FC236}">
                <a16:creationId xmlns:a16="http://schemas.microsoft.com/office/drawing/2014/main" id="{A3B279D4-3AF1-A1C1-F30F-6527F89F4D82}"/>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20" name="TextBox 19">
            <a:extLst>
              <a:ext uri="{FF2B5EF4-FFF2-40B4-BE49-F238E27FC236}">
                <a16:creationId xmlns:a16="http://schemas.microsoft.com/office/drawing/2014/main" id="{963B8817-7F57-9F47-6892-4DA0AD5178B1}"/>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21" name="TextBox 20">
            <a:extLst>
              <a:ext uri="{FF2B5EF4-FFF2-40B4-BE49-F238E27FC236}">
                <a16:creationId xmlns:a16="http://schemas.microsoft.com/office/drawing/2014/main" id="{0202142D-0585-2006-B689-647DC527EDA2}"/>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38238829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27200" cy="4436669"/>
          </a:xfrm>
        </p:spPr>
        <p:txBody>
          <a:bodyPr>
            <a:normAutofit/>
          </a:bodyPr>
          <a:lstStyle/>
          <a:p>
            <a:pPr algn="just"/>
            <a:r>
              <a:rPr lang="en-US" sz="2000" dirty="0">
                <a:latin typeface="Times New Roman" panose="02020603050405020304" pitchFamily="18" charset="0"/>
                <a:cs typeface="Times New Roman" panose="02020603050405020304" pitchFamily="18" charset="0"/>
              </a:rPr>
              <a:t>To undertake a comprehensive literature review of assiduously selected peer-reviewed articles related to the concept of  brand hate to understand and define various trends, perspectives, and research streams.</a:t>
            </a:r>
          </a:p>
          <a:p>
            <a:pPr algn="just"/>
            <a:r>
              <a:rPr lang="en-US" sz="2000" dirty="0">
                <a:latin typeface="Times New Roman" panose="02020603050405020304" pitchFamily="18" charset="0"/>
                <a:cs typeface="Times New Roman" panose="02020603050405020304" pitchFamily="18" charset="0"/>
              </a:rPr>
              <a:t>To explore theoretical foundations of brand hate literature to identify possible theoretical integration opportunities.</a:t>
            </a:r>
          </a:p>
          <a:p>
            <a:pPr algn="just"/>
            <a:r>
              <a:rPr lang="en-US" sz="2000" dirty="0">
                <a:latin typeface="Times New Roman" panose="02020603050405020304" pitchFamily="18" charset="0"/>
                <a:cs typeface="Times New Roman" panose="02020603050405020304" pitchFamily="18" charset="0"/>
              </a:rPr>
              <a:t>To propose a holistic conceptual framework for future research defining various cause-effect relationships of antecedents and outcomes of brand hate.</a:t>
            </a:r>
          </a:p>
          <a:p>
            <a:pPr algn="just"/>
            <a:r>
              <a:rPr lang="en-US" sz="2000" dirty="0">
                <a:latin typeface="Times New Roman" panose="02020603050405020304" pitchFamily="18" charset="0"/>
                <a:cs typeface="Times New Roman" panose="02020603050405020304" pitchFamily="18" charset="0"/>
              </a:rPr>
              <a:t>To determine potential future research directions that may stimulate research in this domain.</a:t>
            </a:r>
            <a:endParaRPr lang="en-IN" sz="2000" dirty="0">
              <a:latin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7</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Research objectives</a:t>
            </a:r>
          </a:p>
        </p:txBody>
      </p:sp>
      <p:sp>
        <p:nvSpPr>
          <p:cNvPr id="6" name="TextBox 5">
            <a:extLst>
              <a:ext uri="{FF2B5EF4-FFF2-40B4-BE49-F238E27FC236}">
                <a16:creationId xmlns:a16="http://schemas.microsoft.com/office/drawing/2014/main" id="{22504FB1-11EC-4729-AA59-35AC17ADBBC0}"/>
              </a:ext>
            </a:extLst>
          </p:cNvPr>
          <p:cNvSpPr txBox="1"/>
          <p:nvPr/>
        </p:nvSpPr>
        <p:spPr>
          <a:xfrm>
            <a:off x="504792" y="0"/>
            <a:ext cx="1958820" cy="523220"/>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56AC2C09-350F-110B-2C98-92B72528E9DD}"/>
              </a:ext>
            </a:extLst>
          </p:cNvPr>
          <p:cNvSpPr txBox="1"/>
          <p:nvPr/>
        </p:nvSpPr>
        <p:spPr>
          <a:xfrm>
            <a:off x="2471691" y="0"/>
            <a:ext cx="2219418"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Review of Literature</a:t>
            </a:r>
          </a:p>
        </p:txBody>
      </p:sp>
      <p:sp>
        <p:nvSpPr>
          <p:cNvPr id="13" name="TextBox 12">
            <a:extLst>
              <a:ext uri="{FF2B5EF4-FFF2-40B4-BE49-F238E27FC236}">
                <a16:creationId xmlns:a16="http://schemas.microsoft.com/office/drawing/2014/main" id="{BD9545F4-CEF5-56A4-9443-0278AEEDF181}"/>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4" name="TextBox 13">
            <a:extLst>
              <a:ext uri="{FF2B5EF4-FFF2-40B4-BE49-F238E27FC236}">
                <a16:creationId xmlns:a16="http://schemas.microsoft.com/office/drawing/2014/main" id="{1EF1C421-F666-EBD0-5E7C-04D598F5F517}"/>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6" name="TextBox 15">
            <a:extLst>
              <a:ext uri="{FF2B5EF4-FFF2-40B4-BE49-F238E27FC236}">
                <a16:creationId xmlns:a16="http://schemas.microsoft.com/office/drawing/2014/main" id="{38479B3E-3DA0-CB6E-20B6-0BCDF60BD930}"/>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40000734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8</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4" y="1069414"/>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Review methodology</a:t>
            </a:r>
          </a:p>
        </p:txBody>
      </p:sp>
      <p:pic>
        <p:nvPicPr>
          <p:cNvPr id="15" name="Picture 14" descr="Diagram&#10;&#10;Description automatically generated">
            <a:extLst>
              <a:ext uri="{FF2B5EF4-FFF2-40B4-BE49-F238E27FC236}">
                <a16:creationId xmlns:a16="http://schemas.microsoft.com/office/drawing/2014/main" id="{AE630697-91C1-4B0C-6C32-E49DDD481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26479"/>
            <a:ext cx="10719816" cy="5231521"/>
          </a:xfrm>
          <a:prstGeom prst="rect">
            <a:avLst/>
          </a:prstGeom>
        </p:spPr>
      </p:pic>
      <p:sp>
        <p:nvSpPr>
          <p:cNvPr id="17" name="TextBox 16">
            <a:extLst>
              <a:ext uri="{FF2B5EF4-FFF2-40B4-BE49-F238E27FC236}">
                <a16:creationId xmlns:a16="http://schemas.microsoft.com/office/drawing/2014/main" id="{4491D242-5BA5-FACB-D509-A48F0C35387A}"/>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8" name="TextBox 17">
            <a:extLst>
              <a:ext uri="{FF2B5EF4-FFF2-40B4-BE49-F238E27FC236}">
                <a16:creationId xmlns:a16="http://schemas.microsoft.com/office/drawing/2014/main" id="{A61E8D64-D43E-EB7B-FCCC-5FF310902471}"/>
              </a:ext>
            </a:extLst>
          </p:cNvPr>
          <p:cNvSpPr txBox="1"/>
          <p:nvPr/>
        </p:nvSpPr>
        <p:spPr>
          <a:xfrm>
            <a:off x="2471691" y="0"/>
            <a:ext cx="2219418"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Review of Literature</a:t>
            </a:r>
          </a:p>
        </p:txBody>
      </p:sp>
      <p:sp>
        <p:nvSpPr>
          <p:cNvPr id="19" name="TextBox 18">
            <a:extLst>
              <a:ext uri="{FF2B5EF4-FFF2-40B4-BE49-F238E27FC236}">
                <a16:creationId xmlns:a16="http://schemas.microsoft.com/office/drawing/2014/main" id="{18388A3D-910D-1B0D-7AC6-3F6357F30CB0}"/>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20" name="TextBox 19">
            <a:extLst>
              <a:ext uri="{FF2B5EF4-FFF2-40B4-BE49-F238E27FC236}">
                <a16:creationId xmlns:a16="http://schemas.microsoft.com/office/drawing/2014/main" id="{1556954C-DA95-054A-57DF-7E9FD85D4DD2}"/>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21" name="TextBox 20">
            <a:extLst>
              <a:ext uri="{FF2B5EF4-FFF2-40B4-BE49-F238E27FC236}">
                <a16:creationId xmlns:a16="http://schemas.microsoft.com/office/drawing/2014/main" id="{B3013A45-1C66-2C2F-E053-EB02A7559044}"/>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29045402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1F58B4C-1CB8-46D7-852C-5D42FA9F611B}"/>
              </a:ext>
            </a:extLst>
          </p:cNvPr>
          <p:cNvSpPr>
            <a:spLocks noGrp="1"/>
          </p:cNvSpPr>
          <p:nvPr>
            <p:ph idx="1"/>
          </p:nvPr>
        </p:nvSpPr>
        <p:spPr>
          <a:xfrm>
            <a:off x="223424" y="1949116"/>
            <a:ext cx="11608912" cy="4436669"/>
          </a:xfrm>
        </p:spPr>
        <p:txBody>
          <a:bodyPr>
            <a:normAutofit/>
          </a:bodyPr>
          <a:lstStyle/>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Even though companies have been investing in prevention of hate development in consumers towards their brand(s) for a long time, academia’s focused on this type of consumer brand relationship only by the end of 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decade of 21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century with pioneering article of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Kucuk</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(2008). </a:t>
            </a: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articles selected for review were exploratory in nature with significant focus on identification of factors leading to brand hate generation and behavioral outcomes.</a:t>
            </a: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There is significant variation in conceptualization of brand hate construct among researchers.</a:t>
            </a:r>
          </a:p>
          <a:p>
            <a:pPr algn="just"/>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Brand hate researchers have taken theoretical support from 15 widely accepted theories from diverse research domains of sociology, psychology, marketing, and consumer behavior to synergize into their research frameworks.</a:t>
            </a: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riangular theory of hate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(Sternberg, 2003)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social identity theory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(Tajfel, 1974)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were the most widely used theories.</a:t>
            </a: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Research on brand hate has exploded in the past couple of years as almost 50% of the articles selected for review were published in year 2019 and 2020.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ate Placeholder 1">
            <a:extLst>
              <a:ext uri="{FF2B5EF4-FFF2-40B4-BE49-F238E27FC236}">
                <a16:creationId xmlns:a16="http://schemas.microsoft.com/office/drawing/2014/main" id="{A6E2E440-08A1-4498-BA83-15FF4F1D33EE}"/>
              </a:ext>
            </a:extLst>
          </p:cNvPr>
          <p:cNvSpPr>
            <a:spLocks noGrp="1"/>
          </p:cNvSpPr>
          <p:nvPr>
            <p:ph type="dt" sz="half" idx="10"/>
          </p:nvPr>
        </p:nvSpPr>
        <p:spPr/>
        <p:txBody>
          <a:bodyPr/>
          <a:lstStyle/>
          <a:p>
            <a:fld id="{4FEEB93C-B247-4743-B691-10648E16FCAA}" type="datetime1">
              <a:rPr lang="en-IN" smtClean="0"/>
              <a:t>13-10-2022</a:t>
            </a:fld>
            <a:endParaRPr lang="en-IN"/>
          </a:p>
        </p:txBody>
      </p:sp>
      <p:sp>
        <p:nvSpPr>
          <p:cNvPr id="3" name="Slide Number Placeholder 2">
            <a:extLst>
              <a:ext uri="{FF2B5EF4-FFF2-40B4-BE49-F238E27FC236}">
                <a16:creationId xmlns:a16="http://schemas.microsoft.com/office/drawing/2014/main" id="{079634B8-B4FA-4CE8-B6CB-7B3E42291914}"/>
              </a:ext>
            </a:extLst>
          </p:cNvPr>
          <p:cNvSpPr>
            <a:spLocks noGrp="1"/>
          </p:cNvSpPr>
          <p:nvPr>
            <p:ph type="sldNum" sz="quarter" idx="12"/>
          </p:nvPr>
        </p:nvSpPr>
        <p:spPr/>
        <p:txBody>
          <a:bodyPr/>
          <a:lstStyle/>
          <a:p>
            <a:fld id="{E7D7203A-296F-4D08-8BC0-222B5A1921C2}" type="slidenum">
              <a:rPr lang="en-IN" smtClean="0"/>
              <a:t>9</a:t>
            </a:fld>
            <a:endParaRPr lang="en-IN"/>
          </a:p>
        </p:txBody>
      </p:sp>
      <p:pic>
        <p:nvPicPr>
          <p:cNvPr id="10" name="Picture 9" descr="A picture containing text, clipart&#10;&#10;Description automatically generated">
            <a:extLst>
              <a:ext uri="{FF2B5EF4-FFF2-40B4-BE49-F238E27FC236}">
                <a16:creationId xmlns:a16="http://schemas.microsoft.com/office/drawing/2014/main" id="{BC0BC941-00E9-4CF5-A78E-390B0E06E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2109" y="133135"/>
            <a:ext cx="890455" cy="902434"/>
          </a:xfrm>
          <a:prstGeom prst="rect">
            <a:avLst/>
          </a:prstGeom>
        </p:spPr>
      </p:pic>
      <p:sp>
        <p:nvSpPr>
          <p:cNvPr id="11" name="TextBox 10">
            <a:extLst>
              <a:ext uri="{FF2B5EF4-FFF2-40B4-BE49-F238E27FC236}">
                <a16:creationId xmlns:a16="http://schemas.microsoft.com/office/drawing/2014/main" id="{660663C0-78ED-45DA-89D3-33ED99673044}"/>
              </a:ext>
            </a:extLst>
          </p:cNvPr>
          <p:cNvSpPr txBox="1"/>
          <p:nvPr/>
        </p:nvSpPr>
        <p:spPr>
          <a:xfrm>
            <a:off x="223423" y="1382593"/>
            <a:ext cx="11130376"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Overview</a:t>
            </a:r>
          </a:p>
        </p:txBody>
      </p:sp>
      <p:sp>
        <p:nvSpPr>
          <p:cNvPr id="6" name="TextBox 5">
            <a:extLst>
              <a:ext uri="{FF2B5EF4-FFF2-40B4-BE49-F238E27FC236}">
                <a16:creationId xmlns:a16="http://schemas.microsoft.com/office/drawing/2014/main" id="{46845688-7F61-521C-F687-6FF92EE1A077}"/>
              </a:ext>
            </a:extLst>
          </p:cNvPr>
          <p:cNvSpPr txBox="1"/>
          <p:nvPr/>
        </p:nvSpPr>
        <p:spPr>
          <a:xfrm>
            <a:off x="504792" y="0"/>
            <a:ext cx="1958820" cy="523220"/>
          </a:xfrm>
          <a:prstGeom prst="rect">
            <a:avLst/>
          </a:prstGeom>
          <a:noFill/>
        </p:spPr>
        <p:txBody>
          <a:bodyPr wrap="square" rtlCol="0">
            <a:spAutoFit/>
          </a:bodyPr>
          <a:lstStyle/>
          <a:p>
            <a:pPr algn="ctr"/>
            <a:r>
              <a:rPr lang="en-IN" sz="2800" dirty="0">
                <a:solidFill>
                  <a:schemeClr val="bg1">
                    <a:lumMod val="50000"/>
                  </a:schemeClr>
                </a:solidFill>
                <a:latin typeface="Times New Roman" panose="02020603050405020304" pitchFamily="18" charset="0"/>
                <a:cs typeface="Times New Roman" panose="02020603050405020304" pitchFamily="18" charset="0"/>
              </a:rPr>
              <a:t>Introduction</a:t>
            </a:r>
          </a:p>
        </p:txBody>
      </p:sp>
      <p:sp>
        <p:nvSpPr>
          <p:cNvPr id="12" name="TextBox 11">
            <a:extLst>
              <a:ext uri="{FF2B5EF4-FFF2-40B4-BE49-F238E27FC236}">
                <a16:creationId xmlns:a16="http://schemas.microsoft.com/office/drawing/2014/main" id="{15958A65-CAA7-9D57-2DBF-0F9C6B818E26}"/>
              </a:ext>
            </a:extLst>
          </p:cNvPr>
          <p:cNvSpPr txBox="1"/>
          <p:nvPr/>
        </p:nvSpPr>
        <p:spPr>
          <a:xfrm>
            <a:off x="2471691" y="0"/>
            <a:ext cx="2219418" cy="954107"/>
          </a:xfrm>
          <a:prstGeom prst="rect">
            <a:avLst/>
          </a:prstGeom>
          <a:noFill/>
        </p:spPr>
        <p:txBody>
          <a:bodyPr wrap="square" rtlCol="0">
            <a:spAutoFit/>
          </a:bodyPr>
          <a:lstStyle/>
          <a:p>
            <a:pPr algn="ctr"/>
            <a:r>
              <a:rPr lang="en-IN" sz="2800" dirty="0">
                <a:latin typeface="Times New Roman" panose="02020603050405020304" pitchFamily="18" charset="0"/>
                <a:cs typeface="Times New Roman" panose="02020603050405020304" pitchFamily="18" charset="0"/>
              </a:rPr>
              <a:t>Review of Literature</a:t>
            </a:r>
          </a:p>
        </p:txBody>
      </p:sp>
      <p:sp>
        <p:nvSpPr>
          <p:cNvPr id="13" name="TextBox 12">
            <a:extLst>
              <a:ext uri="{FF2B5EF4-FFF2-40B4-BE49-F238E27FC236}">
                <a16:creationId xmlns:a16="http://schemas.microsoft.com/office/drawing/2014/main" id="{626994D8-0446-3317-F600-86DBFC81D8C8}"/>
              </a:ext>
            </a:extLst>
          </p:cNvPr>
          <p:cNvSpPr txBox="1"/>
          <p:nvPr/>
        </p:nvSpPr>
        <p:spPr>
          <a:xfrm>
            <a:off x="4377320" y="153"/>
            <a:ext cx="2477296"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Thematic Analysis</a:t>
            </a:r>
          </a:p>
        </p:txBody>
      </p:sp>
      <p:sp>
        <p:nvSpPr>
          <p:cNvPr id="14" name="TextBox 13">
            <a:extLst>
              <a:ext uri="{FF2B5EF4-FFF2-40B4-BE49-F238E27FC236}">
                <a16:creationId xmlns:a16="http://schemas.microsoft.com/office/drawing/2014/main" id="{5FD70CF8-DA8A-4AD6-7BD7-84D02B1D1B10}"/>
              </a:ext>
            </a:extLst>
          </p:cNvPr>
          <p:cNvSpPr txBox="1"/>
          <p:nvPr/>
        </p:nvSpPr>
        <p:spPr>
          <a:xfrm>
            <a:off x="6287492" y="-21222"/>
            <a:ext cx="3056021"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Conceptual Framework</a:t>
            </a:r>
          </a:p>
        </p:txBody>
      </p:sp>
      <p:sp>
        <p:nvSpPr>
          <p:cNvPr id="16" name="TextBox 15">
            <a:extLst>
              <a:ext uri="{FF2B5EF4-FFF2-40B4-BE49-F238E27FC236}">
                <a16:creationId xmlns:a16="http://schemas.microsoft.com/office/drawing/2014/main" id="{6D6F72F2-76DB-C8FF-8B50-00C87BCF6157}"/>
              </a:ext>
            </a:extLst>
          </p:cNvPr>
          <p:cNvSpPr txBox="1"/>
          <p:nvPr/>
        </p:nvSpPr>
        <p:spPr>
          <a:xfrm>
            <a:off x="9073615" y="-1791"/>
            <a:ext cx="2180070" cy="954107"/>
          </a:xfrm>
          <a:prstGeom prst="rect">
            <a:avLst/>
          </a:prstGeom>
          <a:noFill/>
        </p:spPr>
        <p:txBody>
          <a:bodyPr wrap="square" rtlCol="0">
            <a:spAutoFit/>
          </a:bodyPr>
          <a:lstStyle/>
          <a:p>
            <a:pPr algn="ctr"/>
            <a:r>
              <a:rPr lang="en-IN" sz="2800" dirty="0">
                <a:solidFill>
                  <a:schemeClr val="tx1">
                    <a:lumMod val="50000"/>
                    <a:lumOff val="50000"/>
                  </a:schemeClr>
                </a:solidFill>
                <a:latin typeface="Times New Roman" panose="02020603050405020304" pitchFamily="18" charset="0"/>
                <a:cs typeface="Times New Roman" panose="02020603050405020304" pitchFamily="18" charset="0"/>
              </a:rPr>
              <a:t>Future Research</a:t>
            </a:r>
          </a:p>
        </p:txBody>
      </p:sp>
    </p:spTree>
    <p:extLst>
      <p:ext uri="{BB962C8B-B14F-4D97-AF65-F5344CB8AC3E}">
        <p14:creationId xmlns:p14="http://schemas.microsoft.com/office/powerpoint/2010/main" val="7856252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4486</TotalTime>
  <Words>1433</Words>
  <Application>Microsoft Office PowerPoint</Application>
  <PresentationFormat>Widescreen</PresentationFormat>
  <Paragraphs>237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Constantia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dc:creator>
  <cp:lastModifiedBy>abhishek yadav</cp:lastModifiedBy>
  <cp:revision>123</cp:revision>
  <dcterms:created xsi:type="dcterms:W3CDTF">2021-07-03T16:57:42Z</dcterms:created>
  <dcterms:modified xsi:type="dcterms:W3CDTF">2022-10-12T23:14:56Z</dcterms:modified>
</cp:coreProperties>
</file>